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61" r:id="rId4"/>
    <p:sldId id="259" r:id="rId5"/>
    <p:sldId id="262" r:id="rId6"/>
    <p:sldId id="264" r:id="rId7"/>
    <p:sldId id="266" r:id="rId8"/>
    <p:sldId id="260"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8B"/>
    <a:srgbClr val="002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9C913-5424-E74B-B020-03798A623D08}" v="43" dt="2021-10-05T18:02:19.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327"/>
  </p:normalViewPr>
  <p:slideViewPr>
    <p:cSldViewPr snapToGrid="0" snapToObjects="1">
      <p:cViewPr>
        <p:scale>
          <a:sx n="108" d="100"/>
          <a:sy n="108" d="100"/>
        </p:scale>
        <p:origin x="14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F7BDD-C55B-444C-9FB2-5B41A59721B9}"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EF6ED-5D06-9547-A5FC-49CC4C3045A9}" type="slidenum">
              <a:rPr lang="en-GB" smtClean="0"/>
              <a:t>‹#›</a:t>
            </a:fld>
            <a:endParaRPr lang="en-GB"/>
          </a:p>
        </p:txBody>
      </p:sp>
    </p:spTree>
    <p:extLst>
      <p:ext uri="{BB962C8B-B14F-4D97-AF65-F5344CB8AC3E}">
        <p14:creationId xmlns:p14="http://schemas.microsoft.com/office/powerpoint/2010/main" val="59536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AEF6ED-5D06-9547-A5FC-49CC4C3045A9}" type="slidenum">
              <a:rPr lang="en-GB" smtClean="0"/>
              <a:t>6</a:t>
            </a:fld>
            <a:endParaRPr lang="en-GB"/>
          </a:p>
        </p:txBody>
      </p:sp>
    </p:spTree>
    <p:extLst>
      <p:ext uri="{BB962C8B-B14F-4D97-AF65-F5344CB8AC3E}">
        <p14:creationId xmlns:p14="http://schemas.microsoft.com/office/powerpoint/2010/main" val="207990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AEF6ED-5D06-9547-A5FC-49CC4C3045A9}" type="slidenum">
              <a:rPr lang="en-GB" smtClean="0"/>
              <a:t>7</a:t>
            </a:fld>
            <a:endParaRPr lang="en-GB"/>
          </a:p>
        </p:txBody>
      </p:sp>
    </p:spTree>
    <p:extLst>
      <p:ext uri="{BB962C8B-B14F-4D97-AF65-F5344CB8AC3E}">
        <p14:creationId xmlns:p14="http://schemas.microsoft.com/office/powerpoint/2010/main" val="99726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207E-E556-4941-9C83-E0A73E478F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09B8BFF-C364-A945-AC61-47A79E09C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D587111-C4A8-4646-83C9-846AB40EFB8E}"/>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5" name="Footer Placeholder 4">
            <a:extLst>
              <a:ext uri="{FF2B5EF4-FFF2-40B4-BE49-F238E27FC236}">
                <a16:creationId xmlns:a16="http://schemas.microsoft.com/office/drawing/2014/main" id="{3028941D-DB6A-9E43-892B-02F64D5BE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AFA36-5753-3340-8581-3B38C0A8D4A4}"/>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390222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E620-6672-1843-A353-BEB158EF854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2F3C7A9-C3D8-B74C-B464-D6C1904864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63ACF8-C82E-8D45-8B6B-9AF226B429E4}"/>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5" name="Footer Placeholder 4">
            <a:extLst>
              <a:ext uri="{FF2B5EF4-FFF2-40B4-BE49-F238E27FC236}">
                <a16:creationId xmlns:a16="http://schemas.microsoft.com/office/drawing/2014/main" id="{3D365894-2F9F-5340-A55A-B1629DF26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9AA5C9-4DA6-0744-B41F-72C511F68991}"/>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167773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B58-4FA2-2644-B730-5CF4701389F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320AE9B-AF59-1E43-8307-6FD75D2642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ECD61B-AB50-C84C-9AA2-C5361CF1C740}"/>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5" name="Footer Placeholder 4">
            <a:extLst>
              <a:ext uri="{FF2B5EF4-FFF2-40B4-BE49-F238E27FC236}">
                <a16:creationId xmlns:a16="http://schemas.microsoft.com/office/drawing/2014/main" id="{358B0A62-CCE8-6D4A-99E0-13A427405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1D4195-7DB5-7148-8265-2D3B057AF5AA}"/>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330097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77EF-43F9-EA43-A6EF-A09FEF732C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D7B1F84-106C-B14F-A7DD-29383ABEA0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BB90D9-B1EE-7D43-A343-0C195FD05F13}"/>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5" name="Footer Placeholder 4">
            <a:extLst>
              <a:ext uri="{FF2B5EF4-FFF2-40B4-BE49-F238E27FC236}">
                <a16:creationId xmlns:a16="http://schemas.microsoft.com/office/drawing/2014/main" id="{0D87A6B3-922F-C54D-8BF9-E6B44E996D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837A8-B4BE-074B-8BE3-778EEA36BFA8}"/>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79832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F2C3-C456-DF45-A33F-B7411539DA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18221F3-EF1E-D24A-9412-33F45D2BB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D52B9D-14C3-8648-B665-447F72031750}"/>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5" name="Footer Placeholder 4">
            <a:extLst>
              <a:ext uri="{FF2B5EF4-FFF2-40B4-BE49-F238E27FC236}">
                <a16:creationId xmlns:a16="http://schemas.microsoft.com/office/drawing/2014/main" id="{F3DB41A2-BEDE-C945-BF52-64776AB77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9A2448-9299-B046-BD00-CD4522B503C3}"/>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291417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D8FE-DB4E-CF4A-8904-51D31B230F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12F3D7-CE86-504B-9234-1E563ADB700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40B051C-ACD9-944E-9B3B-85755D340BB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4AA83F2-12B0-1247-A18A-538D5CE03F3E}"/>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6" name="Footer Placeholder 5">
            <a:extLst>
              <a:ext uri="{FF2B5EF4-FFF2-40B4-BE49-F238E27FC236}">
                <a16:creationId xmlns:a16="http://schemas.microsoft.com/office/drawing/2014/main" id="{B7195981-EFCB-0048-8B5E-D0E54A04B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BD7BF2-5843-264F-B7F2-0493CD1CF8B6}"/>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167865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E9F9-7BA9-DD48-927E-95515724E26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FB3469B-3323-2942-99F3-87ACD99A5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65A9A2-28E7-8648-A3BB-E9EFAE2A33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7263952-24F6-9E49-8CB8-57BDFAA72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4D5723-2941-3745-87F1-B0E5EB62DB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819C652-C406-BF49-A9A8-E25B591A60AB}"/>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8" name="Footer Placeholder 7">
            <a:extLst>
              <a:ext uri="{FF2B5EF4-FFF2-40B4-BE49-F238E27FC236}">
                <a16:creationId xmlns:a16="http://schemas.microsoft.com/office/drawing/2014/main" id="{A3FB356D-0FF1-084F-8571-3F14E80056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1635FE-BD17-9D42-978C-081D45969D30}"/>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161048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7A35-3281-1646-AF1E-C1E0EDC34C3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3D4C341-D655-0547-AB5B-0FE4BFAA0E94}"/>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4" name="Footer Placeholder 3">
            <a:extLst>
              <a:ext uri="{FF2B5EF4-FFF2-40B4-BE49-F238E27FC236}">
                <a16:creationId xmlns:a16="http://schemas.microsoft.com/office/drawing/2014/main" id="{DC8AE8A0-8619-D343-AF18-B59C44D10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6CF294-3DBE-664A-AB2C-94943E70ED40}"/>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324475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EC629-E1C6-8949-8E30-4BE479505FE8}"/>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3" name="Footer Placeholder 2">
            <a:extLst>
              <a:ext uri="{FF2B5EF4-FFF2-40B4-BE49-F238E27FC236}">
                <a16:creationId xmlns:a16="http://schemas.microsoft.com/office/drawing/2014/main" id="{C7C4B1E4-0A6E-2A4F-8230-2068211297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ED4CC4-6D35-3E4A-9912-014A1C92F440}"/>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255818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EA0E-4F02-5443-9C8B-5F450DE7AA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9582A3F-2384-2E4B-9FAE-BBF6B6614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9F715F2-E1FC-F342-BE33-9C234247C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2085A8-200F-4843-A91E-95175B7C4A47}"/>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6" name="Footer Placeholder 5">
            <a:extLst>
              <a:ext uri="{FF2B5EF4-FFF2-40B4-BE49-F238E27FC236}">
                <a16:creationId xmlns:a16="http://schemas.microsoft.com/office/drawing/2014/main" id="{29BDD1F5-3B7B-694B-82FD-934F05ECD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C51661-4C3F-8F48-9F9B-053E3DEFFF16}"/>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53469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42F0-5A2A-DE4A-91EA-D65DDDA055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6D32ED5-4BB3-6D4A-962F-9C33B824D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680E5D-59FB-594F-AC69-1DAC5CC22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9BBC6B-BF8C-4144-BDAD-93E5DE54DD40}"/>
              </a:ext>
            </a:extLst>
          </p:cNvPr>
          <p:cNvSpPr>
            <a:spLocks noGrp="1"/>
          </p:cNvSpPr>
          <p:nvPr>
            <p:ph type="dt" sz="half" idx="10"/>
          </p:nvPr>
        </p:nvSpPr>
        <p:spPr/>
        <p:txBody>
          <a:bodyPr/>
          <a:lstStyle/>
          <a:p>
            <a:fld id="{CE7706AB-E52F-E142-B072-5101C3C0CD94}" type="datetimeFigureOut">
              <a:rPr lang="en-GB" smtClean="0"/>
              <a:t>04/10/2021</a:t>
            </a:fld>
            <a:endParaRPr lang="en-GB"/>
          </a:p>
        </p:txBody>
      </p:sp>
      <p:sp>
        <p:nvSpPr>
          <p:cNvPr id="6" name="Footer Placeholder 5">
            <a:extLst>
              <a:ext uri="{FF2B5EF4-FFF2-40B4-BE49-F238E27FC236}">
                <a16:creationId xmlns:a16="http://schemas.microsoft.com/office/drawing/2014/main" id="{14A8A433-72A1-D348-8690-B1C9E60505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53273-C8AD-8446-B279-C9819C7D4A01}"/>
              </a:ext>
            </a:extLst>
          </p:cNvPr>
          <p:cNvSpPr>
            <a:spLocks noGrp="1"/>
          </p:cNvSpPr>
          <p:nvPr>
            <p:ph type="sldNum" sz="quarter" idx="12"/>
          </p:nvPr>
        </p:nvSpPr>
        <p:spPr/>
        <p:txBody>
          <a:bodyPr/>
          <a:lstStyle/>
          <a:p>
            <a:fld id="{36D435B8-C484-BF4B-A99E-520E04232777}" type="slidenum">
              <a:rPr lang="en-GB" smtClean="0"/>
              <a:t>‹#›</a:t>
            </a:fld>
            <a:endParaRPr lang="en-GB"/>
          </a:p>
        </p:txBody>
      </p:sp>
    </p:spTree>
    <p:extLst>
      <p:ext uri="{BB962C8B-B14F-4D97-AF65-F5344CB8AC3E}">
        <p14:creationId xmlns:p14="http://schemas.microsoft.com/office/powerpoint/2010/main" val="65543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1EDA9-0B94-BE41-BB63-BFFB64FC13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32E5F40-8304-AE44-A7FD-F4C14E896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C54579-B094-164E-85A4-2521B9514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706AB-E52F-E142-B072-5101C3C0CD94}" type="datetimeFigureOut">
              <a:rPr lang="en-GB" smtClean="0"/>
              <a:t>04/10/2021</a:t>
            </a:fld>
            <a:endParaRPr lang="en-GB"/>
          </a:p>
        </p:txBody>
      </p:sp>
      <p:sp>
        <p:nvSpPr>
          <p:cNvPr id="5" name="Footer Placeholder 4">
            <a:extLst>
              <a:ext uri="{FF2B5EF4-FFF2-40B4-BE49-F238E27FC236}">
                <a16:creationId xmlns:a16="http://schemas.microsoft.com/office/drawing/2014/main" id="{603D15B9-2A1C-CD4C-8413-11D6F951A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635D67-995A-584B-A5CD-DFD58932E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435B8-C484-BF4B-A99E-520E04232777}" type="slidenum">
              <a:rPr lang="en-GB" smtClean="0"/>
              <a:t>‹#›</a:t>
            </a:fld>
            <a:endParaRPr lang="en-GB"/>
          </a:p>
        </p:txBody>
      </p:sp>
    </p:spTree>
    <p:extLst>
      <p:ext uri="{BB962C8B-B14F-4D97-AF65-F5344CB8AC3E}">
        <p14:creationId xmlns:p14="http://schemas.microsoft.com/office/powerpoint/2010/main" val="226475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hyperlink" Target="https://www.linkedin.com/company/intellihubconsultin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intellihub.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dge over a river with a city in the background&#10;&#10;Description automatically generated with low confidence">
            <a:extLst>
              <a:ext uri="{FF2B5EF4-FFF2-40B4-BE49-F238E27FC236}">
                <a16:creationId xmlns:a16="http://schemas.microsoft.com/office/drawing/2014/main" id="{7F3017CC-D50A-E34D-B868-5BC7CBE118A3}"/>
              </a:ext>
            </a:extLst>
          </p:cNvPr>
          <p:cNvPicPr>
            <a:picLocks noChangeAspect="1"/>
          </p:cNvPicPr>
          <p:nvPr/>
        </p:nvPicPr>
        <p:blipFill rotWithShape="1">
          <a:blip r:embed="rId2">
            <a:alphaModFix amt="65000"/>
            <a:extLst>
              <a:ext uri="{28A0092B-C50C-407E-A947-70E740481C1C}">
                <a14:useLocalDpi xmlns:a14="http://schemas.microsoft.com/office/drawing/2010/main"/>
              </a:ext>
            </a:extLst>
          </a:blip>
          <a:srcRect/>
          <a:stretch/>
        </p:blipFill>
        <p:spPr>
          <a:xfrm>
            <a:off x="0" y="1"/>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with medium confidence">
            <a:extLst>
              <a:ext uri="{FF2B5EF4-FFF2-40B4-BE49-F238E27FC236}">
                <a16:creationId xmlns:a16="http://schemas.microsoft.com/office/drawing/2014/main" id="{70B5F685-B2DA-B345-8E52-F7727DED9F88}"/>
              </a:ext>
            </a:extLst>
          </p:cNvPr>
          <p:cNvPicPr>
            <a:picLocks noChangeAspect="1"/>
          </p:cNvPicPr>
          <p:nvPr/>
        </p:nvPicPr>
        <p:blipFill>
          <a:blip r:embed="rId3"/>
          <a:stretch>
            <a:fillRect/>
          </a:stretch>
        </p:blipFill>
        <p:spPr>
          <a:xfrm>
            <a:off x="3311354" y="243015"/>
            <a:ext cx="5569291" cy="2653958"/>
          </a:xfrm>
          <a:prstGeom prst="rect">
            <a:avLst/>
          </a:prstGeom>
        </p:spPr>
      </p:pic>
      <p:sp>
        <p:nvSpPr>
          <p:cNvPr id="13" name="TextBox 12">
            <a:extLst>
              <a:ext uri="{FF2B5EF4-FFF2-40B4-BE49-F238E27FC236}">
                <a16:creationId xmlns:a16="http://schemas.microsoft.com/office/drawing/2014/main" id="{359E7C6E-7685-0440-B7BD-85D6ED97ACB9}"/>
              </a:ext>
            </a:extLst>
          </p:cNvPr>
          <p:cNvSpPr txBox="1"/>
          <p:nvPr/>
        </p:nvSpPr>
        <p:spPr>
          <a:xfrm>
            <a:off x="1146088" y="5284570"/>
            <a:ext cx="9899822" cy="523220"/>
          </a:xfrm>
          <a:prstGeom prst="rect">
            <a:avLst/>
          </a:prstGeom>
          <a:noFill/>
        </p:spPr>
        <p:txBody>
          <a:bodyPr wrap="square" rtlCol="0">
            <a:spAutoFit/>
          </a:bodyPr>
          <a:lstStyle/>
          <a:p>
            <a:r>
              <a:rPr lang="en-GB" sz="2800" dirty="0">
                <a:solidFill>
                  <a:schemeClr val="bg1"/>
                </a:solidFill>
                <a:latin typeface="Poppins" pitchFamily="2" charset="77"/>
                <a:cs typeface="Poppins" pitchFamily="2" charset="77"/>
              </a:rPr>
              <a:t>PARTNERSHIP LED ● CLIENT CENTRED ● RESULTS FOCUSED</a:t>
            </a:r>
          </a:p>
        </p:txBody>
      </p:sp>
    </p:spTree>
    <p:extLst>
      <p:ext uri="{BB962C8B-B14F-4D97-AF65-F5344CB8AC3E}">
        <p14:creationId xmlns:p14="http://schemas.microsoft.com/office/powerpoint/2010/main" val="69124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dge over a river with a city in the background&#10;&#10;Description automatically generated with low confidence">
            <a:extLst>
              <a:ext uri="{FF2B5EF4-FFF2-40B4-BE49-F238E27FC236}">
                <a16:creationId xmlns:a16="http://schemas.microsoft.com/office/drawing/2014/main" id="{7F3017CC-D50A-E34D-B868-5BC7CBE118A3}"/>
              </a:ext>
            </a:extLst>
          </p:cNvPr>
          <p:cNvPicPr>
            <a:picLocks noChangeAspect="1"/>
          </p:cNvPicPr>
          <p:nvPr/>
        </p:nvPicPr>
        <p:blipFill rotWithShape="1">
          <a:blip r:embed="rId2">
            <a:alphaModFix amt="19000"/>
            <a:extLst>
              <a:ext uri="{28A0092B-C50C-407E-A947-70E740481C1C}">
                <a14:useLocalDpi xmlns:a14="http://schemas.microsoft.com/office/drawing/2010/main"/>
              </a:ext>
            </a:extLst>
          </a:blip>
          <a:srcRect/>
          <a:stretch/>
        </p:blipFill>
        <p:spPr>
          <a:xfrm>
            <a:off x="-2" y="1"/>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with medium confidence">
            <a:extLst>
              <a:ext uri="{FF2B5EF4-FFF2-40B4-BE49-F238E27FC236}">
                <a16:creationId xmlns:a16="http://schemas.microsoft.com/office/drawing/2014/main" id="{70B5F685-B2DA-B345-8E52-F7727DED9F88}"/>
              </a:ext>
            </a:extLst>
          </p:cNvPr>
          <p:cNvPicPr>
            <a:picLocks noChangeAspect="1"/>
          </p:cNvPicPr>
          <p:nvPr/>
        </p:nvPicPr>
        <p:blipFill>
          <a:blip r:embed="rId3"/>
          <a:stretch>
            <a:fillRect/>
          </a:stretch>
        </p:blipFill>
        <p:spPr>
          <a:xfrm>
            <a:off x="3311353" y="207357"/>
            <a:ext cx="5569291" cy="2653958"/>
          </a:xfrm>
          <a:prstGeom prst="rect">
            <a:avLst/>
          </a:prstGeom>
        </p:spPr>
      </p:pic>
      <p:sp>
        <p:nvSpPr>
          <p:cNvPr id="13" name="TextBox 12">
            <a:extLst>
              <a:ext uri="{FF2B5EF4-FFF2-40B4-BE49-F238E27FC236}">
                <a16:creationId xmlns:a16="http://schemas.microsoft.com/office/drawing/2014/main" id="{359E7C6E-7685-0440-B7BD-85D6ED97ACB9}"/>
              </a:ext>
            </a:extLst>
          </p:cNvPr>
          <p:cNvSpPr txBox="1"/>
          <p:nvPr/>
        </p:nvSpPr>
        <p:spPr>
          <a:xfrm>
            <a:off x="1146088" y="5371975"/>
            <a:ext cx="9899822" cy="523220"/>
          </a:xfrm>
          <a:prstGeom prst="rect">
            <a:avLst/>
          </a:prstGeom>
          <a:noFill/>
        </p:spPr>
        <p:txBody>
          <a:bodyPr wrap="square" rtlCol="0">
            <a:spAutoFit/>
          </a:bodyPr>
          <a:lstStyle/>
          <a:p>
            <a:r>
              <a:rPr lang="en-GB" sz="2800" dirty="0">
                <a:solidFill>
                  <a:schemeClr val="bg1"/>
                </a:solidFill>
                <a:latin typeface="Poppins" pitchFamily="2" charset="77"/>
                <a:cs typeface="Poppins" pitchFamily="2" charset="77"/>
              </a:rPr>
              <a:t>PARTNERSHIP LED ● CLIENT CENTRED ● RESULTS FOCUSED</a:t>
            </a:r>
          </a:p>
        </p:txBody>
      </p:sp>
      <p:grpSp>
        <p:nvGrpSpPr>
          <p:cNvPr id="7" name="Group 6">
            <a:extLst>
              <a:ext uri="{FF2B5EF4-FFF2-40B4-BE49-F238E27FC236}">
                <a16:creationId xmlns:a16="http://schemas.microsoft.com/office/drawing/2014/main" id="{9A7E31E2-575F-A347-B3E0-534F084BE881}"/>
              </a:ext>
            </a:extLst>
          </p:cNvPr>
          <p:cNvGrpSpPr/>
          <p:nvPr/>
        </p:nvGrpSpPr>
        <p:grpSpPr>
          <a:xfrm>
            <a:off x="4786884" y="2886048"/>
            <a:ext cx="2618228" cy="1787681"/>
            <a:chOff x="7465710" y="4019349"/>
            <a:chExt cx="2618228" cy="1787681"/>
          </a:xfrm>
        </p:grpSpPr>
        <p:sp>
          <p:nvSpPr>
            <p:cNvPr id="10" name="TextBox 9">
              <a:extLst>
                <a:ext uri="{FF2B5EF4-FFF2-40B4-BE49-F238E27FC236}">
                  <a16:creationId xmlns:a16="http://schemas.microsoft.com/office/drawing/2014/main" id="{9DDB6E6D-C716-4E49-AB75-C7A1D2C7F76B}"/>
                </a:ext>
              </a:extLst>
            </p:cNvPr>
            <p:cNvSpPr txBox="1"/>
            <p:nvPr/>
          </p:nvSpPr>
          <p:spPr>
            <a:xfrm>
              <a:off x="7879371" y="4041514"/>
              <a:ext cx="2204567" cy="369332"/>
            </a:xfrm>
            <a:prstGeom prst="rect">
              <a:avLst/>
            </a:prstGeom>
            <a:noFill/>
          </p:spPr>
          <p:txBody>
            <a:bodyPr wrap="square" rtlCol="0">
              <a:spAutoFit/>
            </a:bodyPr>
            <a:lstStyle/>
            <a:p>
              <a:r>
                <a:rPr lang="en-GB" dirty="0">
                  <a:solidFill>
                    <a:srgbClr val="0070C0"/>
                  </a:solidFill>
                  <a:hlinkClick r:id="rId4">
                    <a:extLst>
                      <a:ext uri="{A12FA001-AC4F-418D-AE19-62706E023703}">
                        <ahyp:hlinkClr xmlns:ahyp="http://schemas.microsoft.com/office/drawing/2018/hyperlinkcolor" val="tx"/>
                      </a:ext>
                    </a:extLst>
                  </a:hlinkClick>
                </a:rPr>
                <a:t>www.intellihub.co.uk</a:t>
              </a:r>
              <a:endParaRPr lang="en-GB" dirty="0">
                <a:solidFill>
                  <a:srgbClr val="0070C0"/>
                </a:solidFill>
              </a:endParaRPr>
            </a:p>
          </p:txBody>
        </p:sp>
        <p:pic>
          <p:nvPicPr>
            <p:cNvPr id="11" name="Picture 10" descr="Logo&#10;&#10;Description automatically generated">
              <a:extLst>
                <a:ext uri="{FF2B5EF4-FFF2-40B4-BE49-F238E27FC236}">
                  <a16:creationId xmlns:a16="http://schemas.microsoft.com/office/drawing/2014/main" id="{B282CF89-4823-3843-B054-0648D9BC3A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5710" y="4019349"/>
              <a:ext cx="413661" cy="413661"/>
            </a:xfrm>
            <a:prstGeom prst="rect">
              <a:avLst/>
            </a:prstGeom>
          </p:spPr>
        </p:pic>
        <p:pic>
          <p:nvPicPr>
            <p:cNvPr id="14" name="Picture 13" descr="Icon&#10;&#10;Description automatically generated">
              <a:extLst>
                <a:ext uri="{FF2B5EF4-FFF2-40B4-BE49-F238E27FC236}">
                  <a16:creationId xmlns:a16="http://schemas.microsoft.com/office/drawing/2014/main" id="{7528F954-1FB1-3143-BF40-32D2869E19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8631" y="4661562"/>
              <a:ext cx="413661" cy="413661"/>
            </a:xfrm>
            <a:prstGeom prst="rect">
              <a:avLst/>
            </a:prstGeom>
          </p:spPr>
        </p:pic>
        <p:sp>
          <p:nvSpPr>
            <p:cNvPr id="15" name="TextBox 14">
              <a:extLst>
                <a:ext uri="{FF2B5EF4-FFF2-40B4-BE49-F238E27FC236}">
                  <a16:creationId xmlns:a16="http://schemas.microsoft.com/office/drawing/2014/main" id="{4B21F8CF-8898-C941-A9C6-81C5B10B3E89}"/>
                </a:ext>
              </a:extLst>
            </p:cNvPr>
            <p:cNvSpPr txBox="1"/>
            <p:nvPr/>
          </p:nvSpPr>
          <p:spPr>
            <a:xfrm>
              <a:off x="7892292" y="4683726"/>
              <a:ext cx="2171543" cy="369332"/>
            </a:xfrm>
            <a:prstGeom prst="rect">
              <a:avLst/>
            </a:prstGeom>
            <a:noFill/>
          </p:spPr>
          <p:txBody>
            <a:bodyPr wrap="square" rtlCol="0">
              <a:spAutoFit/>
            </a:bodyPr>
            <a:lstStyle/>
            <a:p>
              <a:r>
                <a:rPr lang="en-GB" dirty="0">
                  <a:solidFill>
                    <a:srgbClr val="0070C0"/>
                  </a:solidFill>
                </a:rPr>
                <a:t>+44 (0)203 488 5178</a:t>
              </a:r>
            </a:p>
          </p:txBody>
        </p:sp>
        <p:pic>
          <p:nvPicPr>
            <p:cNvPr id="16" name="Picture 15" descr="Icon&#10;&#10;Description automatically generated">
              <a:hlinkClick r:id="rId7"/>
              <a:extLst>
                <a:ext uri="{FF2B5EF4-FFF2-40B4-BE49-F238E27FC236}">
                  <a16:creationId xmlns:a16="http://schemas.microsoft.com/office/drawing/2014/main" id="{DDFD49B7-D486-D34C-943E-A24A2C76A09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14445" y="5335258"/>
              <a:ext cx="426027" cy="471772"/>
            </a:xfrm>
            <a:prstGeom prst="rect">
              <a:avLst/>
            </a:prstGeom>
          </p:spPr>
        </p:pic>
        <p:sp>
          <p:nvSpPr>
            <p:cNvPr id="17" name="TextBox 16">
              <a:extLst>
                <a:ext uri="{FF2B5EF4-FFF2-40B4-BE49-F238E27FC236}">
                  <a16:creationId xmlns:a16="http://schemas.microsoft.com/office/drawing/2014/main" id="{0D961C66-1FCA-7549-B339-486E63B28490}"/>
                </a:ext>
              </a:extLst>
            </p:cNvPr>
            <p:cNvSpPr txBox="1"/>
            <p:nvPr/>
          </p:nvSpPr>
          <p:spPr>
            <a:xfrm>
              <a:off x="7940472" y="5386478"/>
              <a:ext cx="2047888" cy="369332"/>
            </a:xfrm>
            <a:prstGeom prst="rect">
              <a:avLst/>
            </a:prstGeom>
            <a:noFill/>
          </p:spPr>
          <p:txBody>
            <a:bodyPr wrap="square" rtlCol="0">
              <a:spAutoFit/>
            </a:bodyPr>
            <a:lstStyle/>
            <a:p>
              <a:r>
                <a:rPr lang="en-GB" dirty="0">
                  <a:solidFill>
                    <a:srgbClr val="0070C0"/>
                  </a:solidFill>
                  <a:hlinkClick r:id="rId7">
                    <a:extLst>
                      <a:ext uri="{A12FA001-AC4F-418D-AE19-62706E023703}">
                        <ahyp:hlinkClr xmlns:ahyp="http://schemas.microsoft.com/office/drawing/2018/hyperlinkcolor" val="tx"/>
                      </a:ext>
                    </a:extLst>
                  </a:hlinkClick>
                </a:rPr>
                <a:t>Find Us On Linkedin</a:t>
              </a:r>
              <a:endParaRPr lang="en-GB" dirty="0">
                <a:solidFill>
                  <a:srgbClr val="0070C0"/>
                </a:solidFill>
              </a:endParaRPr>
            </a:p>
          </p:txBody>
        </p:sp>
      </p:grpSp>
    </p:spTree>
    <p:extLst>
      <p:ext uri="{BB962C8B-B14F-4D97-AF65-F5344CB8AC3E}">
        <p14:creationId xmlns:p14="http://schemas.microsoft.com/office/powerpoint/2010/main" val="6534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idge over a river with a city in the background&#10;&#10;Description automatically generated with low confidence">
            <a:extLst>
              <a:ext uri="{FF2B5EF4-FFF2-40B4-BE49-F238E27FC236}">
                <a16:creationId xmlns:a16="http://schemas.microsoft.com/office/drawing/2014/main" id="{7F3017CC-D50A-E34D-B868-5BC7CBE118A3}"/>
              </a:ext>
            </a:extLst>
          </p:cNvPr>
          <p:cNvPicPr>
            <a:picLocks noChangeAspect="1"/>
          </p:cNvPicPr>
          <p:nvPr/>
        </p:nvPicPr>
        <p:blipFill rotWithShape="1">
          <a:blip r:embed="rId2">
            <a:alphaModFix amt="24000"/>
            <a:extLst>
              <a:ext uri="{28A0092B-C50C-407E-A947-70E740481C1C}">
                <a14:useLocalDpi xmlns:a14="http://schemas.microsoft.com/office/drawing/2010/main"/>
              </a:ext>
            </a:extLst>
          </a:blip>
          <a:srcRect/>
          <a:stretch/>
        </p:blipFill>
        <p:spPr>
          <a:xfrm>
            <a:off x="0" y="1"/>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2421921"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Background</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94270" y="620130"/>
            <a:ext cx="2162433"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ECE75E-8256-024E-840E-0D0F64D63914}"/>
              </a:ext>
            </a:extLst>
          </p:cNvPr>
          <p:cNvSpPr txBox="1"/>
          <p:nvPr/>
        </p:nvSpPr>
        <p:spPr>
          <a:xfrm>
            <a:off x="776421" y="974891"/>
            <a:ext cx="10639157" cy="5262979"/>
          </a:xfrm>
          <a:prstGeom prst="rect">
            <a:avLst/>
          </a:prstGeom>
          <a:noFill/>
        </p:spPr>
        <p:txBody>
          <a:bodyPr wrap="square" rtlCol="0">
            <a:spAutoFit/>
          </a:bodyPr>
          <a:lstStyle/>
          <a:p>
            <a:r>
              <a:rPr lang="en-GB" sz="1600" dirty="0">
                <a:solidFill>
                  <a:srgbClr val="002846"/>
                </a:solidFill>
                <a:latin typeface="Poppins" pitchFamily="2" charset="77"/>
                <a:cs typeface="Poppins" pitchFamily="2" charset="77"/>
              </a:rPr>
              <a:t>Like many </a:t>
            </a:r>
            <a:r>
              <a:rPr lang="en-GB" sz="1600" dirty="0" err="1">
                <a:solidFill>
                  <a:srgbClr val="002846"/>
                </a:solidFill>
                <a:latin typeface="Poppins" pitchFamily="2" charset="77"/>
                <a:cs typeface="Poppins" pitchFamily="2" charset="77"/>
              </a:rPr>
              <a:t>busineses</a:t>
            </a:r>
            <a:r>
              <a:rPr lang="en-GB" sz="1600" dirty="0">
                <a:solidFill>
                  <a:srgbClr val="002846"/>
                </a:solidFill>
                <a:latin typeface="Poppins" pitchFamily="2" charset="77"/>
                <a:cs typeface="Poppins" pitchFamily="2" charset="77"/>
              </a:rPr>
              <a:t> </a:t>
            </a:r>
            <a:r>
              <a:rPr lang="en-GB" sz="1600" dirty="0" err="1">
                <a:solidFill>
                  <a:srgbClr val="002846"/>
                </a:solidFill>
                <a:latin typeface="Poppins" pitchFamily="2" charset="77"/>
                <a:cs typeface="Poppins" pitchFamily="2" charset="77"/>
              </a:rPr>
              <a:t>intelliHub</a:t>
            </a:r>
            <a:r>
              <a:rPr lang="en-GB" sz="1600" dirty="0">
                <a:solidFill>
                  <a:srgbClr val="002846"/>
                </a:solidFill>
                <a:latin typeface="Poppins" pitchFamily="2" charset="77"/>
                <a:cs typeface="Poppins" pitchFamily="2" charset="77"/>
              </a:rPr>
              <a:t> was founded out of a belief that something could be done better; in this case it was Management Consulting which, from a client-side perspective, frustrated on a number of levels. </a:t>
            </a:r>
          </a:p>
          <a:p>
            <a:r>
              <a:rPr lang="en-GB" sz="1600" dirty="0">
                <a:solidFill>
                  <a:srgbClr val="002846"/>
                </a:solidFill>
                <a:latin typeface="Poppins" pitchFamily="2" charset="77"/>
                <a:cs typeface="Poppins" pitchFamily="2" charset="77"/>
              </a:rPr>
              <a:t>​</a:t>
            </a:r>
          </a:p>
          <a:p>
            <a:r>
              <a:rPr lang="en-GB" sz="1600" dirty="0">
                <a:solidFill>
                  <a:srgbClr val="002846"/>
                </a:solidFill>
                <a:latin typeface="Poppins" pitchFamily="2" charset="77"/>
                <a:cs typeface="Poppins" pitchFamily="2" charset="77"/>
              </a:rPr>
              <a:t>Similar businesses may be described as disruptors, at </a:t>
            </a:r>
            <a:r>
              <a:rPr lang="en-GB" sz="1600" dirty="0" err="1">
                <a:solidFill>
                  <a:srgbClr val="002846"/>
                </a:solidFill>
                <a:latin typeface="Poppins" pitchFamily="2" charset="77"/>
                <a:cs typeface="Poppins" pitchFamily="2" charset="77"/>
              </a:rPr>
              <a:t>intelliHub</a:t>
            </a:r>
            <a:r>
              <a:rPr lang="en-GB" sz="1600" dirty="0">
                <a:solidFill>
                  <a:srgbClr val="002846"/>
                </a:solidFill>
                <a:latin typeface="Poppins" pitchFamily="2" charset="77"/>
                <a:cs typeface="Poppins" pitchFamily="2" charset="77"/>
              </a:rPr>
              <a:t> this isn't a label that we would pick, instead we believe we are simply doing things the best we can, while standing by the principles that the business was founded on:</a:t>
            </a:r>
          </a:p>
          <a:p>
            <a:r>
              <a:rPr lang="en-GB" sz="1600" dirty="0">
                <a:solidFill>
                  <a:srgbClr val="002846"/>
                </a:solidFill>
                <a:latin typeface="Poppins" pitchFamily="2" charset="77"/>
                <a:cs typeface="Poppins" pitchFamily="2" charset="77"/>
              </a:rPr>
              <a:t>​</a:t>
            </a:r>
          </a:p>
          <a:p>
            <a:r>
              <a:rPr lang="en-GB" sz="1600" b="1" dirty="0">
                <a:solidFill>
                  <a:srgbClr val="002846"/>
                </a:solidFill>
                <a:latin typeface="Poppins" pitchFamily="2" charset="77"/>
                <a:cs typeface="Poppins" pitchFamily="2" charset="77"/>
              </a:rPr>
              <a:t>Transparency</a:t>
            </a:r>
            <a:r>
              <a:rPr lang="en-GB" sz="1600" dirty="0">
                <a:solidFill>
                  <a:srgbClr val="002846"/>
                </a:solidFill>
                <a:latin typeface="Poppins" pitchFamily="2" charset="77"/>
                <a:cs typeface="Poppins" pitchFamily="2" charset="77"/>
              </a:rPr>
              <a:t> - 	from our fixed pricing to the projects we deliver, we seek to ensure total clarity for our 		clients, it is the only way we know.</a:t>
            </a:r>
          </a:p>
          <a:p>
            <a:r>
              <a:rPr lang="en-GB" sz="1600" b="1" dirty="0">
                <a:solidFill>
                  <a:srgbClr val="002846"/>
                </a:solidFill>
                <a:latin typeface="Poppins" pitchFamily="2" charset="77"/>
                <a:cs typeface="Poppins" pitchFamily="2" charset="77"/>
              </a:rPr>
              <a:t>Partnership</a:t>
            </a:r>
            <a:r>
              <a:rPr lang="en-GB" sz="1600" dirty="0">
                <a:solidFill>
                  <a:srgbClr val="002846"/>
                </a:solidFill>
                <a:latin typeface="Poppins" pitchFamily="2" charset="77"/>
                <a:cs typeface="Poppins" pitchFamily="2" charset="77"/>
              </a:rPr>
              <a:t> - 	we don't believe in simply doing a project then move on; every project we deliver is 		supported with a program of follow-up 'health checks' in order to ensure desired 			results are achieved.</a:t>
            </a:r>
          </a:p>
          <a:p>
            <a:r>
              <a:rPr lang="en-GB" sz="1600" b="1" dirty="0">
                <a:solidFill>
                  <a:srgbClr val="002846"/>
                </a:solidFill>
                <a:latin typeface="Poppins" pitchFamily="2" charset="77"/>
                <a:cs typeface="Poppins" pitchFamily="2" charset="77"/>
              </a:rPr>
              <a:t>Expertise</a:t>
            </a:r>
            <a:r>
              <a:rPr lang="en-GB" sz="1600" dirty="0">
                <a:solidFill>
                  <a:srgbClr val="002846"/>
                </a:solidFill>
                <a:latin typeface="Poppins" pitchFamily="2" charset="77"/>
                <a:cs typeface="Poppins" pitchFamily="2" charset="77"/>
              </a:rPr>
              <a:t> - 	at </a:t>
            </a:r>
            <a:r>
              <a:rPr lang="en-GB" sz="1600" dirty="0" err="1">
                <a:solidFill>
                  <a:srgbClr val="002846"/>
                </a:solidFill>
                <a:latin typeface="Poppins" pitchFamily="2" charset="77"/>
                <a:cs typeface="Poppins" pitchFamily="2" charset="77"/>
              </a:rPr>
              <a:t>intelliHub</a:t>
            </a:r>
            <a:r>
              <a:rPr lang="en-GB" sz="1600" dirty="0">
                <a:solidFill>
                  <a:srgbClr val="002846"/>
                </a:solidFill>
                <a:latin typeface="Poppins" pitchFamily="2" charset="77"/>
                <a:cs typeface="Poppins" pitchFamily="2" charset="77"/>
              </a:rPr>
              <a:t> we ensure that our clients benefit from the input of subject-specialists; 		we have cultivated a wide network in order to ensure the right delivery, first time.</a:t>
            </a:r>
          </a:p>
          <a:p>
            <a:r>
              <a:rPr lang="en-GB" sz="1600" b="1" dirty="0">
                <a:solidFill>
                  <a:srgbClr val="002846"/>
                </a:solidFill>
                <a:latin typeface="Poppins" pitchFamily="2" charset="77"/>
                <a:cs typeface="Poppins" pitchFamily="2" charset="77"/>
              </a:rPr>
              <a:t>Independence</a:t>
            </a:r>
            <a:r>
              <a:rPr lang="en-GB" sz="1600" dirty="0">
                <a:solidFill>
                  <a:srgbClr val="002846"/>
                </a:solidFill>
                <a:latin typeface="Poppins" pitchFamily="2" charset="77"/>
                <a:cs typeface="Poppins" pitchFamily="2" charset="77"/>
              </a:rPr>
              <a:t> - 	we don't tie ourselves to any one solution, this means that not only will we bring the 		right blend to the table, but if desired, projects be delivered in conjunction with a 			client's preferred partners/suppliers.</a:t>
            </a:r>
          </a:p>
          <a:p>
            <a:r>
              <a:rPr lang="en-GB" sz="1600" b="1" dirty="0">
                <a:solidFill>
                  <a:srgbClr val="002846"/>
                </a:solidFill>
                <a:latin typeface="Poppins" pitchFamily="2" charset="77"/>
                <a:cs typeface="Poppins" pitchFamily="2" charset="77"/>
              </a:rPr>
              <a:t>Bespoke</a:t>
            </a:r>
            <a:r>
              <a:rPr lang="en-GB" sz="1600" dirty="0">
                <a:solidFill>
                  <a:srgbClr val="002846"/>
                </a:solidFill>
                <a:latin typeface="Poppins" pitchFamily="2" charset="77"/>
                <a:cs typeface="Poppins" pitchFamily="2" charset="77"/>
              </a:rPr>
              <a:t> -  	every business is unique, even the closest competitors; for this reason, every project 		we undertake is done from scratch as we build a bespoke solution that strengthens 		what makes our clients unique.</a:t>
            </a:r>
          </a:p>
        </p:txBody>
      </p:sp>
    </p:spTree>
    <p:extLst>
      <p:ext uri="{BB962C8B-B14F-4D97-AF65-F5344CB8AC3E}">
        <p14:creationId xmlns:p14="http://schemas.microsoft.com/office/powerpoint/2010/main" val="256579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017CC-D50A-E34D-B868-5BC7CBE118A3}"/>
              </a:ext>
            </a:extLst>
          </p:cNvPr>
          <p:cNvPicPr>
            <a:picLocks noChangeAspect="1"/>
          </p:cNvPicPr>
          <p:nvPr/>
        </p:nvPicPr>
        <p:blipFill>
          <a:blip r:embed="rId2">
            <a:alphaModFix amt="25000"/>
            <a:extLst>
              <a:ext uri="{28A0092B-C50C-407E-A947-70E740481C1C}">
                <a14:useLocalDpi xmlns:a14="http://schemas.microsoft.com/office/drawing/2010/main"/>
              </a:ext>
            </a:extLst>
          </a:blip>
          <a:srcRect/>
          <a:stretch/>
        </p:blipFill>
        <p:spPr>
          <a:xfrm>
            <a:off x="-3699" y="1"/>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2870883"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Our Leadership</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94270" y="620130"/>
            <a:ext cx="2656703"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DBAAD2-8CFA-DB4D-85BC-668083D0560E}"/>
              </a:ext>
            </a:extLst>
          </p:cNvPr>
          <p:cNvSpPr/>
          <p:nvPr/>
        </p:nvSpPr>
        <p:spPr>
          <a:xfrm>
            <a:off x="517973" y="1482811"/>
            <a:ext cx="2880000" cy="2880000"/>
          </a:xfrm>
          <a:prstGeom prst="ellipse">
            <a:avLst/>
          </a:prstGeom>
          <a:blipFill>
            <a:blip r:embed="rId3"/>
            <a:stretch>
              <a:fillRect/>
            </a:stretch>
          </a:blip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9864D5A-7584-3F48-A998-49E1E9B3F634}"/>
              </a:ext>
            </a:extLst>
          </p:cNvPr>
          <p:cNvSpPr txBox="1"/>
          <p:nvPr/>
        </p:nvSpPr>
        <p:spPr>
          <a:xfrm>
            <a:off x="424247" y="740604"/>
            <a:ext cx="11336108" cy="646331"/>
          </a:xfrm>
          <a:prstGeom prst="rect">
            <a:avLst/>
          </a:prstGeom>
          <a:noFill/>
        </p:spPr>
        <p:txBody>
          <a:bodyPr wrap="square" rtlCol="0">
            <a:spAutoFit/>
          </a:bodyPr>
          <a:lstStyle/>
          <a:p>
            <a:r>
              <a:rPr lang="en-GB" dirty="0">
                <a:solidFill>
                  <a:srgbClr val="002846"/>
                </a:solidFill>
                <a:latin typeface="Poppins" pitchFamily="2" charset="77"/>
                <a:cs typeface="Poppins" pitchFamily="2" charset="77"/>
              </a:rPr>
              <a:t>The team at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brings together a broad spectrum of experience built delivering a diverse array of projects; some of these include:</a:t>
            </a:r>
          </a:p>
        </p:txBody>
      </p:sp>
      <p:pic>
        <p:nvPicPr>
          <p:cNvPr id="7" name="Picture 6" descr="A person smiling for the camera&#10;&#10;Description automatically generated with medium confidence">
            <a:extLst>
              <a:ext uri="{FF2B5EF4-FFF2-40B4-BE49-F238E27FC236}">
                <a16:creationId xmlns:a16="http://schemas.microsoft.com/office/drawing/2014/main" id="{36B2434F-F011-984E-906D-525E8F1CB7B7}"/>
              </a:ext>
            </a:extLst>
          </p:cNvPr>
          <p:cNvPicPr>
            <a:picLocks/>
          </p:cNvPicPr>
          <p:nvPr/>
        </p:nvPicPr>
        <p:blipFill rotWithShape="1">
          <a:blip r:embed="rId4">
            <a:extLst>
              <a:ext uri="{28A0092B-C50C-407E-A947-70E740481C1C}">
                <a14:useLocalDpi xmlns:a14="http://schemas.microsoft.com/office/drawing/2010/main"/>
              </a:ext>
            </a:extLst>
          </a:blip>
          <a:srcRect/>
          <a:stretch/>
        </p:blipFill>
        <p:spPr>
          <a:xfrm>
            <a:off x="4652301" y="1482810"/>
            <a:ext cx="2880000" cy="2880001"/>
          </a:xfrm>
          <a:prstGeom prst="ellipse">
            <a:avLst/>
          </a:prstGeom>
          <a:ln w="76200">
            <a:solidFill>
              <a:srgbClr val="002846"/>
            </a:solidFill>
          </a:ln>
        </p:spPr>
      </p:pic>
      <p:pic>
        <p:nvPicPr>
          <p:cNvPr id="28" name="Picture 27" descr="A person in a suit and tie&#10;&#10;Description automatically generated with medium confidence">
            <a:extLst>
              <a:ext uri="{FF2B5EF4-FFF2-40B4-BE49-F238E27FC236}">
                <a16:creationId xmlns:a16="http://schemas.microsoft.com/office/drawing/2014/main" id="{8BB863A7-9BA8-B745-996B-41C5AFFE1492}"/>
              </a:ext>
            </a:extLst>
          </p:cNvPr>
          <p:cNvPicPr>
            <a:picLocks/>
          </p:cNvPicPr>
          <p:nvPr/>
        </p:nvPicPr>
        <p:blipFill rotWithShape="1">
          <a:blip r:embed="rId5">
            <a:extLst>
              <a:ext uri="{28A0092B-C50C-407E-A947-70E740481C1C}">
                <a14:useLocalDpi xmlns:a14="http://schemas.microsoft.com/office/drawing/2010/main"/>
              </a:ext>
            </a:extLst>
          </a:blip>
          <a:srcRect/>
          <a:stretch/>
        </p:blipFill>
        <p:spPr>
          <a:xfrm>
            <a:off x="8786629" y="1482811"/>
            <a:ext cx="2880000" cy="2880000"/>
          </a:xfrm>
          <a:prstGeom prst="ellipse">
            <a:avLst/>
          </a:prstGeom>
          <a:ln w="76200">
            <a:solidFill>
              <a:srgbClr val="006B8B"/>
            </a:solidFill>
          </a:ln>
        </p:spPr>
      </p:pic>
      <p:sp>
        <p:nvSpPr>
          <p:cNvPr id="29" name="TextBox 28">
            <a:extLst>
              <a:ext uri="{FF2B5EF4-FFF2-40B4-BE49-F238E27FC236}">
                <a16:creationId xmlns:a16="http://schemas.microsoft.com/office/drawing/2014/main" id="{AAA98740-FC94-A249-B4CC-7FF3DFC63E4B}"/>
              </a:ext>
            </a:extLst>
          </p:cNvPr>
          <p:cNvSpPr txBox="1"/>
          <p:nvPr/>
        </p:nvSpPr>
        <p:spPr>
          <a:xfrm>
            <a:off x="5156487" y="4633784"/>
            <a:ext cx="1871628" cy="523220"/>
          </a:xfrm>
          <a:prstGeom prst="rect">
            <a:avLst/>
          </a:prstGeom>
          <a:noFill/>
        </p:spPr>
        <p:txBody>
          <a:bodyPr wrap="square" rtlCol="0">
            <a:spAutoFit/>
          </a:bodyPr>
          <a:lstStyle/>
          <a:p>
            <a:pPr algn="ctr"/>
            <a:r>
              <a:rPr lang="en-GB" sz="1400" dirty="0">
                <a:solidFill>
                  <a:srgbClr val="002846"/>
                </a:solidFill>
                <a:latin typeface="Poppins" pitchFamily="2" charset="77"/>
                <a:cs typeface="Poppins" pitchFamily="2" charset="77"/>
              </a:rPr>
              <a:t>Noel Castillo – </a:t>
            </a:r>
          </a:p>
          <a:p>
            <a:pPr algn="ctr"/>
            <a:r>
              <a:rPr lang="en-GB" sz="1400" dirty="0">
                <a:solidFill>
                  <a:srgbClr val="002846"/>
                </a:solidFill>
                <a:latin typeface="Poppins" pitchFamily="2" charset="77"/>
                <a:cs typeface="Poppins" pitchFamily="2" charset="77"/>
              </a:rPr>
              <a:t>Managing Director</a:t>
            </a:r>
          </a:p>
        </p:txBody>
      </p:sp>
      <p:sp>
        <p:nvSpPr>
          <p:cNvPr id="30" name="TextBox 29">
            <a:extLst>
              <a:ext uri="{FF2B5EF4-FFF2-40B4-BE49-F238E27FC236}">
                <a16:creationId xmlns:a16="http://schemas.microsoft.com/office/drawing/2014/main" id="{D6BE7EEA-B8BD-5F40-AE4B-106F8764A2A7}"/>
              </a:ext>
            </a:extLst>
          </p:cNvPr>
          <p:cNvSpPr txBox="1"/>
          <p:nvPr/>
        </p:nvSpPr>
        <p:spPr>
          <a:xfrm>
            <a:off x="8670384" y="4633784"/>
            <a:ext cx="3112490" cy="523220"/>
          </a:xfrm>
          <a:prstGeom prst="rect">
            <a:avLst/>
          </a:prstGeom>
          <a:noFill/>
        </p:spPr>
        <p:txBody>
          <a:bodyPr wrap="square" rtlCol="0">
            <a:spAutoFit/>
          </a:bodyPr>
          <a:lstStyle/>
          <a:p>
            <a:pPr algn="ctr"/>
            <a:r>
              <a:rPr lang="en-GB" sz="1400" dirty="0">
                <a:solidFill>
                  <a:srgbClr val="002846"/>
                </a:solidFill>
                <a:latin typeface="Poppins" pitchFamily="2" charset="77"/>
                <a:cs typeface="Poppins" pitchFamily="2" charset="77"/>
              </a:rPr>
              <a:t>Matthew </a:t>
            </a:r>
            <a:r>
              <a:rPr lang="en-GB" sz="1400" dirty="0" err="1">
                <a:solidFill>
                  <a:srgbClr val="002846"/>
                </a:solidFill>
                <a:latin typeface="Poppins" pitchFamily="2" charset="77"/>
                <a:cs typeface="Poppins" pitchFamily="2" charset="77"/>
              </a:rPr>
              <a:t>Benwell</a:t>
            </a:r>
            <a:r>
              <a:rPr lang="en-GB" sz="1400" dirty="0">
                <a:solidFill>
                  <a:srgbClr val="002846"/>
                </a:solidFill>
                <a:latin typeface="Poppins" pitchFamily="2" charset="77"/>
                <a:cs typeface="Poppins" pitchFamily="2" charset="77"/>
              </a:rPr>
              <a:t> –</a:t>
            </a:r>
          </a:p>
          <a:p>
            <a:pPr algn="ctr"/>
            <a:r>
              <a:rPr lang="en-GB" sz="1400" dirty="0">
                <a:solidFill>
                  <a:srgbClr val="002846"/>
                </a:solidFill>
                <a:latin typeface="Poppins" pitchFamily="2" charset="77"/>
                <a:cs typeface="Poppins" pitchFamily="2" charset="77"/>
              </a:rPr>
              <a:t> Customer Engagement Director</a:t>
            </a:r>
          </a:p>
        </p:txBody>
      </p:sp>
      <p:sp>
        <p:nvSpPr>
          <p:cNvPr id="31" name="TextBox 30">
            <a:extLst>
              <a:ext uri="{FF2B5EF4-FFF2-40B4-BE49-F238E27FC236}">
                <a16:creationId xmlns:a16="http://schemas.microsoft.com/office/drawing/2014/main" id="{F02A4648-8B69-F24B-A8A4-D0D581E781E2}"/>
              </a:ext>
            </a:extLst>
          </p:cNvPr>
          <p:cNvSpPr txBox="1"/>
          <p:nvPr/>
        </p:nvSpPr>
        <p:spPr>
          <a:xfrm>
            <a:off x="1022159" y="4633784"/>
            <a:ext cx="1871628" cy="523220"/>
          </a:xfrm>
          <a:prstGeom prst="rect">
            <a:avLst/>
          </a:prstGeom>
          <a:noFill/>
        </p:spPr>
        <p:txBody>
          <a:bodyPr wrap="square" rtlCol="0">
            <a:spAutoFit/>
          </a:bodyPr>
          <a:lstStyle/>
          <a:p>
            <a:pPr algn="ctr"/>
            <a:r>
              <a:rPr lang="en-GB" sz="1400" dirty="0">
                <a:solidFill>
                  <a:srgbClr val="002846"/>
                </a:solidFill>
                <a:latin typeface="Poppins" pitchFamily="2" charset="77"/>
                <a:cs typeface="Poppins" pitchFamily="2" charset="77"/>
              </a:rPr>
              <a:t>Ben </a:t>
            </a:r>
            <a:r>
              <a:rPr lang="en-GB" sz="1400" dirty="0" err="1">
                <a:solidFill>
                  <a:srgbClr val="002846"/>
                </a:solidFill>
                <a:latin typeface="Poppins" pitchFamily="2" charset="77"/>
                <a:cs typeface="Poppins" pitchFamily="2" charset="77"/>
              </a:rPr>
              <a:t>McBrown</a:t>
            </a:r>
            <a:r>
              <a:rPr lang="en-GB" sz="1400" dirty="0">
                <a:solidFill>
                  <a:srgbClr val="002846"/>
                </a:solidFill>
                <a:latin typeface="Poppins" pitchFamily="2" charset="77"/>
                <a:cs typeface="Poppins" pitchFamily="2" charset="77"/>
              </a:rPr>
              <a:t> – </a:t>
            </a:r>
          </a:p>
          <a:p>
            <a:pPr algn="ctr"/>
            <a:r>
              <a:rPr lang="en-GB" sz="1400" dirty="0">
                <a:solidFill>
                  <a:srgbClr val="002846"/>
                </a:solidFill>
                <a:latin typeface="Poppins" pitchFamily="2" charset="77"/>
                <a:cs typeface="Poppins" pitchFamily="2" charset="77"/>
              </a:rPr>
              <a:t>Marketing Director</a:t>
            </a:r>
          </a:p>
        </p:txBody>
      </p:sp>
      <p:sp>
        <p:nvSpPr>
          <p:cNvPr id="32" name="TextBox 31">
            <a:extLst>
              <a:ext uri="{FF2B5EF4-FFF2-40B4-BE49-F238E27FC236}">
                <a16:creationId xmlns:a16="http://schemas.microsoft.com/office/drawing/2014/main" id="{600AC7B0-97C7-A94C-BD35-09A672343468}"/>
              </a:ext>
            </a:extLst>
          </p:cNvPr>
          <p:cNvSpPr txBox="1"/>
          <p:nvPr/>
        </p:nvSpPr>
        <p:spPr>
          <a:xfrm>
            <a:off x="4226286" y="5193496"/>
            <a:ext cx="3732030" cy="1200329"/>
          </a:xfrm>
          <a:prstGeom prst="rect">
            <a:avLst/>
          </a:prstGeom>
          <a:noFill/>
        </p:spPr>
        <p:txBody>
          <a:bodyPr wrap="square" rtlCol="0">
            <a:spAutoFit/>
          </a:bodyPr>
          <a:lstStyle/>
          <a:p>
            <a:r>
              <a:rPr lang="en-GB" sz="1200" dirty="0">
                <a:solidFill>
                  <a:srgbClr val="002846"/>
                </a:solidFill>
                <a:latin typeface="Poppins" pitchFamily="2" charset="77"/>
                <a:cs typeface="Poppins" pitchFamily="2" charset="77"/>
              </a:rPr>
              <a:t>Lean Six Sigma Black Belt certified specialist with 20 years experience in change management and cost reduction, Noel has led hundreds of projects delivering more than $300million in tangible savings while finding significant revenue generation opportunities. </a:t>
            </a:r>
          </a:p>
        </p:txBody>
      </p:sp>
      <p:sp>
        <p:nvSpPr>
          <p:cNvPr id="34" name="TextBox 33">
            <a:extLst>
              <a:ext uri="{FF2B5EF4-FFF2-40B4-BE49-F238E27FC236}">
                <a16:creationId xmlns:a16="http://schemas.microsoft.com/office/drawing/2014/main" id="{660CB2B3-F11C-E94A-A0EC-DACC3F5E6EE8}"/>
              </a:ext>
            </a:extLst>
          </p:cNvPr>
          <p:cNvSpPr txBox="1"/>
          <p:nvPr/>
        </p:nvSpPr>
        <p:spPr>
          <a:xfrm>
            <a:off x="8313682" y="5160662"/>
            <a:ext cx="3825901" cy="1384995"/>
          </a:xfrm>
          <a:prstGeom prst="rect">
            <a:avLst/>
          </a:prstGeom>
          <a:noFill/>
        </p:spPr>
        <p:txBody>
          <a:bodyPr wrap="square" rtlCol="0">
            <a:spAutoFit/>
          </a:bodyPr>
          <a:lstStyle/>
          <a:p>
            <a:r>
              <a:rPr lang="en-GB" sz="1200" dirty="0">
                <a:solidFill>
                  <a:srgbClr val="002846"/>
                </a:solidFill>
                <a:latin typeface="Poppins" pitchFamily="2" charset="77"/>
                <a:cs typeface="Poppins" pitchFamily="2" charset="77"/>
              </a:rPr>
              <a:t>Matt is passionate about new ideas, networking and business development. If there is a game-changing idea – he likes to be a part of it. He has a background in telecoms, where he was part of the setup of a dynamic trading solution, and was also a Sales and Partnership Director in Hong Kong. </a:t>
            </a:r>
          </a:p>
        </p:txBody>
      </p:sp>
      <p:sp>
        <p:nvSpPr>
          <p:cNvPr id="35" name="TextBox 34">
            <a:extLst>
              <a:ext uri="{FF2B5EF4-FFF2-40B4-BE49-F238E27FC236}">
                <a16:creationId xmlns:a16="http://schemas.microsoft.com/office/drawing/2014/main" id="{102151EF-C78A-4240-98C3-520308EA30DC}"/>
              </a:ext>
            </a:extLst>
          </p:cNvPr>
          <p:cNvSpPr txBox="1"/>
          <p:nvPr/>
        </p:nvSpPr>
        <p:spPr>
          <a:xfrm>
            <a:off x="266798" y="5193496"/>
            <a:ext cx="3732030" cy="1384995"/>
          </a:xfrm>
          <a:prstGeom prst="rect">
            <a:avLst/>
          </a:prstGeom>
          <a:noFill/>
        </p:spPr>
        <p:txBody>
          <a:bodyPr wrap="square" rtlCol="0">
            <a:spAutoFit/>
          </a:bodyPr>
          <a:lstStyle/>
          <a:p>
            <a:r>
              <a:rPr lang="en-GB" sz="1200" dirty="0">
                <a:solidFill>
                  <a:srgbClr val="002846"/>
                </a:solidFill>
                <a:latin typeface="Poppins" pitchFamily="2" charset="77"/>
                <a:cs typeface="Poppins" pitchFamily="2" charset="77"/>
              </a:rPr>
              <a:t>With a background in Talent Consulting, Ben has worked with clients and has led projects to build teams across all commercial departments.  Recently, Ben has successfully completed a Mini-MBA in Marketing and certifications in subjects including Diversity and Inclusion.</a:t>
            </a:r>
          </a:p>
        </p:txBody>
      </p:sp>
    </p:spTree>
    <p:extLst>
      <p:ext uri="{BB962C8B-B14F-4D97-AF65-F5344CB8AC3E}">
        <p14:creationId xmlns:p14="http://schemas.microsoft.com/office/powerpoint/2010/main" val="49224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017CC-D50A-E34D-B868-5BC7CBE118A3}"/>
              </a:ext>
            </a:extLst>
          </p:cNvPr>
          <p:cNvPicPr>
            <a:picLocks noChangeAspect="1"/>
          </p:cNvPicPr>
          <p:nvPr/>
        </p:nvPicPr>
        <p:blipFill>
          <a:blip r:embed="rId2">
            <a:alphaModFix amt="21000"/>
            <a:extLst>
              <a:ext uri="{28A0092B-C50C-407E-A947-70E740481C1C}">
                <a14:useLocalDpi xmlns:a14="http://schemas.microsoft.com/office/drawing/2010/main"/>
              </a:ext>
            </a:extLst>
          </a:blip>
          <a:srcRect/>
          <a:stretch/>
        </p:blipFill>
        <p:spPr>
          <a:xfrm>
            <a:off x="0" y="0"/>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2561967"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Expertise</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94270" y="620130"/>
            <a:ext cx="1594022"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553060B-677F-D347-9DF1-E7011E0FF5AD}"/>
              </a:ext>
            </a:extLst>
          </p:cNvPr>
          <p:cNvSpPr/>
          <p:nvPr/>
        </p:nvSpPr>
        <p:spPr>
          <a:xfrm>
            <a:off x="7343189" y="1482811"/>
            <a:ext cx="2160000" cy="2160000"/>
          </a:xfrm>
          <a:prstGeom prst="ellipse">
            <a:avLst/>
          </a:prstGeom>
          <a:no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2DBAAD2-8CFA-DB4D-85BC-668083D0560E}"/>
              </a:ext>
            </a:extLst>
          </p:cNvPr>
          <p:cNvSpPr/>
          <p:nvPr/>
        </p:nvSpPr>
        <p:spPr>
          <a:xfrm>
            <a:off x="2688811" y="1482811"/>
            <a:ext cx="2160000" cy="2160000"/>
          </a:xfrm>
          <a:prstGeom prst="ellipse">
            <a:avLst/>
          </a:prstGeom>
          <a:no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BECC893-779F-9B40-B35D-C5ACA603989E}"/>
              </a:ext>
            </a:extLst>
          </p:cNvPr>
          <p:cNvSpPr/>
          <p:nvPr/>
        </p:nvSpPr>
        <p:spPr>
          <a:xfrm>
            <a:off x="5016000" y="1482811"/>
            <a:ext cx="2160000" cy="2160000"/>
          </a:xfrm>
          <a:prstGeom prst="ellipse">
            <a:avLst/>
          </a:prstGeom>
          <a:noFill/>
          <a:ln w="76200">
            <a:solidFill>
              <a:srgbClr val="00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B774C28-86F7-0147-B71C-63A4BE1945DA}"/>
              </a:ext>
            </a:extLst>
          </p:cNvPr>
          <p:cNvSpPr/>
          <p:nvPr/>
        </p:nvSpPr>
        <p:spPr>
          <a:xfrm>
            <a:off x="361622" y="3865605"/>
            <a:ext cx="2160000" cy="2160000"/>
          </a:xfrm>
          <a:prstGeom prst="ellipse">
            <a:avLst/>
          </a:prstGeom>
          <a:no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E9A2E05-1D15-5B40-8820-72608358BCFB}"/>
              </a:ext>
            </a:extLst>
          </p:cNvPr>
          <p:cNvSpPr/>
          <p:nvPr/>
        </p:nvSpPr>
        <p:spPr>
          <a:xfrm>
            <a:off x="2688811" y="3885825"/>
            <a:ext cx="2160000" cy="2160000"/>
          </a:xfrm>
          <a:prstGeom prst="ellipse">
            <a:avLst/>
          </a:prstGeom>
          <a:noFill/>
          <a:ln w="76200">
            <a:solidFill>
              <a:srgbClr val="00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F9382B5-4CA7-5D4F-AE89-F1DC137A00D3}"/>
              </a:ext>
            </a:extLst>
          </p:cNvPr>
          <p:cNvSpPr/>
          <p:nvPr/>
        </p:nvSpPr>
        <p:spPr>
          <a:xfrm>
            <a:off x="7343189" y="3885825"/>
            <a:ext cx="2160000" cy="2160000"/>
          </a:xfrm>
          <a:prstGeom prst="ellipse">
            <a:avLst/>
          </a:prstGeom>
          <a:noFill/>
          <a:ln w="76200">
            <a:solidFill>
              <a:srgbClr val="00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C68B8E0-7D8B-A741-8D14-C24CD7B594C5}"/>
              </a:ext>
            </a:extLst>
          </p:cNvPr>
          <p:cNvSpPr/>
          <p:nvPr/>
        </p:nvSpPr>
        <p:spPr>
          <a:xfrm>
            <a:off x="5016000" y="3885825"/>
            <a:ext cx="2160000" cy="2160000"/>
          </a:xfrm>
          <a:prstGeom prst="ellipse">
            <a:avLst/>
          </a:prstGeom>
          <a:no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08A0629-B1D7-E94E-89DC-515CF46DC36B}"/>
              </a:ext>
            </a:extLst>
          </p:cNvPr>
          <p:cNvSpPr/>
          <p:nvPr/>
        </p:nvSpPr>
        <p:spPr>
          <a:xfrm>
            <a:off x="9670378" y="3865605"/>
            <a:ext cx="2160000" cy="2160000"/>
          </a:xfrm>
          <a:prstGeom prst="ellipse">
            <a:avLst/>
          </a:prstGeom>
          <a:no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3A8B708-114B-3940-8EA1-B1CEE795A4C9}"/>
              </a:ext>
            </a:extLst>
          </p:cNvPr>
          <p:cNvSpPr txBox="1"/>
          <p:nvPr/>
        </p:nvSpPr>
        <p:spPr>
          <a:xfrm>
            <a:off x="2626046" y="2193477"/>
            <a:ext cx="2255107" cy="738664"/>
          </a:xfrm>
          <a:prstGeom prst="rect">
            <a:avLst/>
          </a:prstGeom>
          <a:noFill/>
        </p:spPr>
        <p:txBody>
          <a:bodyPr wrap="square" rtlCol="0">
            <a:spAutoFit/>
          </a:bodyPr>
          <a:lstStyle/>
          <a:p>
            <a:pPr algn="ctr"/>
            <a:r>
              <a:rPr lang="en-GB" sz="2100" dirty="0">
                <a:solidFill>
                  <a:srgbClr val="002846"/>
                </a:solidFill>
                <a:latin typeface="Poppins" pitchFamily="2" charset="77"/>
                <a:cs typeface="Poppins" pitchFamily="2" charset="77"/>
              </a:rPr>
              <a:t>Workplace Hybridisation</a:t>
            </a:r>
          </a:p>
        </p:txBody>
      </p:sp>
      <p:sp>
        <p:nvSpPr>
          <p:cNvPr id="20" name="TextBox 19">
            <a:extLst>
              <a:ext uri="{FF2B5EF4-FFF2-40B4-BE49-F238E27FC236}">
                <a16:creationId xmlns:a16="http://schemas.microsoft.com/office/drawing/2014/main" id="{F6426242-3C93-EE48-81B8-C12DB73D2D22}"/>
              </a:ext>
            </a:extLst>
          </p:cNvPr>
          <p:cNvSpPr txBox="1"/>
          <p:nvPr/>
        </p:nvSpPr>
        <p:spPr>
          <a:xfrm>
            <a:off x="4964748" y="2031894"/>
            <a:ext cx="2255107" cy="1061829"/>
          </a:xfrm>
          <a:prstGeom prst="rect">
            <a:avLst/>
          </a:prstGeom>
          <a:noFill/>
        </p:spPr>
        <p:txBody>
          <a:bodyPr wrap="square" rtlCol="0">
            <a:spAutoFit/>
          </a:bodyPr>
          <a:lstStyle/>
          <a:p>
            <a:pPr algn="ctr"/>
            <a:r>
              <a:rPr lang="en-GB" sz="2100" dirty="0">
                <a:solidFill>
                  <a:srgbClr val="006B8B"/>
                </a:solidFill>
                <a:latin typeface="Poppins" pitchFamily="2" charset="77"/>
                <a:cs typeface="Poppins" pitchFamily="2" charset="77"/>
              </a:rPr>
              <a:t>Operating </a:t>
            </a:r>
          </a:p>
          <a:p>
            <a:pPr algn="ctr"/>
            <a:r>
              <a:rPr lang="en-GB" sz="2100" dirty="0">
                <a:solidFill>
                  <a:srgbClr val="006B8B"/>
                </a:solidFill>
                <a:latin typeface="Poppins" pitchFamily="2" charset="77"/>
                <a:cs typeface="Poppins" pitchFamily="2" charset="77"/>
              </a:rPr>
              <a:t>Cost </a:t>
            </a:r>
          </a:p>
          <a:p>
            <a:pPr algn="ctr"/>
            <a:r>
              <a:rPr lang="en-GB" sz="2100" dirty="0">
                <a:solidFill>
                  <a:srgbClr val="006B8B"/>
                </a:solidFill>
                <a:latin typeface="Poppins" pitchFamily="2" charset="77"/>
                <a:cs typeface="Poppins" pitchFamily="2" charset="77"/>
              </a:rPr>
              <a:t>Reduction</a:t>
            </a:r>
          </a:p>
        </p:txBody>
      </p:sp>
      <p:sp>
        <p:nvSpPr>
          <p:cNvPr id="21" name="TextBox 20">
            <a:extLst>
              <a:ext uri="{FF2B5EF4-FFF2-40B4-BE49-F238E27FC236}">
                <a16:creationId xmlns:a16="http://schemas.microsoft.com/office/drawing/2014/main" id="{A4F48E80-1E27-5046-BA42-F029792D5B16}"/>
              </a:ext>
            </a:extLst>
          </p:cNvPr>
          <p:cNvSpPr txBox="1"/>
          <p:nvPr/>
        </p:nvSpPr>
        <p:spPr>
          <a:xfrm>
            <a:off x="7291937" y="2193477"/>
            <a:ext cx="2255107" cy="738664"/>
          </a:xfrm>
          <a:prstGeom prst="rect">
            <a:avLst/>
          </a:prstGeom>
          <a:noFill/>
        </p:spPr>
        <p:txBody>
          <a:bodyPr wrap="square" rtlCol="0">
            <a:spAutoFit/>
          </a:bodyPr>
          <a:lstStyle/>
          <a:p>
            <a:pPr algn="ctr"/>
            <a:r>
              <a:rPr lang="en-GB" sz="2100" dirty="0">
                <a:solidFill>
                  <a:srgbClr val="002846"/>
                </a:solidFill>
                <a:latin typeface="Poppins" pitchFamily="2" charset="77"/>
                <a:cs typeface="Poppins" pitchFamily="2" charset="77"/>
              </a:rPr>
              <a:t>Organisational Restructuring</a:t>
            </a:r>
          </a:p>
        </p:txBody>
      </p:sp>
      <p:sp>
        <p:nvSpPr>
          <p:cNvPr id="22" name="TextBox 21">
            <a:extLst>
              <a:ext uri="{FF2B5EF4-FFF2-40B4-BE49-F238E27FC236}">
                <a16:creationId xmlns:a16="http://schemas.microsoft.com/office/drawing/2014/main" id="{C04AFD0D-02D6-F744-B2C9-2878EA32430A}"/>
              </a:ext>
            </a:extLst>
          </p:cNvPr>
          <p:cNvSpPr txBox="1"/>
          <p:nvPr/>
        </p:nvSpPr>
        <p:spPr>
          <a:xfrm>
            <a:off x="314068" y="4596491"/>
            <a:ext cx="2255107" cy="738664"/>
          </a:xfrm>
          <a:prstGeom prst="rect">
            <a:avLst/>
          </a:prstGeom>
          <a:noFill/>
        </p:spPr>
        <p:txBody>
          <a:bodyPr wrap="square" rtlCol="0">
            <a:spAutoFit/>
          </a:bodyPr>
          <a:lstStyle/>
          <a:p>
            <a:pPr algn="ctr"/>
            <a:r>
              <a:rPr lang="en-GB" sz="2100" dirty="0">
                <a:solidFill>
                  <a:srgbClr val="002846"/>
                </a:solidFill>
                <a:latin typeface="Poppins" pitchFamily="2" charset="77"/>
                <a:cs typeface="Poppins" pitchFamily="2" charset="77"/>
              </a:rPr>
              <a:t>Supply Chain Optimisation</a:t>
            </a:r>
          </a:p>
        </p:txBody>
      </p:sp>
      <p:sp>
        <p:nvSpPr>
          <p:cNvPr id="23" name="TextBox 22">
            <a:extLst>
              <a:ext uri="{FF2B5EF4-FFF2-40B4-BE49-F238E27FC236}">
                <a16:creationId xmlns:a16="http://schemas.microsoft.com/office/drawing/2014/main" id="{34D69340-923D-344B-B3EF-61674D44F77F}"/>
              </a:ext>
            </a:extLst>
          </p:cNvPr>
          <p:cNvSpPr txBox="1"/>
          <p:nvPr/>
        </p:nvSpPr>
        <p:spPr>
          <a:xfrm>
            <a:off x="4964748" y="4596491"/>
            <a:ext cx="2255107" cy="738664"/>
          </a:xfrm>
          <a:prstGeom prst="rect">
            <a:avLst/>
          </a:prstGeom>
          <a:noFill/>
        </p:spPr>
        <p:txBody>
          <a:bodyPr wrap="square" rtlCol="0">
            <a:spAutoFit/>
          </a:bodyPr>
          <a:lstStyle/>
          <a:p>
            <a:pPr algn="ctr"/>
            <a:r>
              <a:rPr lang="en-GB" sz="2100" dirty="0">
                <a:solidFill>
                  <a:srgbClr val="002846"/>
                </a:solidFill>
                <a:latin typeface="Poppins" pitchFamily="2" charset="77"/>
                <a:cs typeface="Poppins" pitchFamily="2" charset="77"/>
              </a:rPr>
              <a:t>Insurance &amp; Collections</a:t>
            </a:r>
          </a:p>
        </p:txBody>
      </p:sp>
      <p:sp>
        <p:nvSpPr>
          <p:cNvPr id="24" name="TextBox 23">
            <a:extLst>
              <a:ext uri="{FF2B5EF4-FFF2-40B4-BE49-F238E27FC236}">
                <a16:creationId xmlns:a16="http://schemas.microsoft.com/office/drawing/2014/main" id="{0BE5BD05-762C-4D4B-9403-1A68812E5485}"/>
              </a:ext>
            </a:extLst>
          </p:cNvPr>
          <p:cNvSpPr txBox="1"/>
          <p:nvPr/>
        </p:nvSpPr>
        <p:spPr>
          <a:xfrm>
            <a:off x="9626523" y="4596491"/>
            <a:ext cx="2255107" cy="738664"/>
          </a:xfrm>
          <a:prstGeom prst="rect">
            <a:avLst/>
          </a:prstGeom>
          <a:noFill/>
        </p:spPr>
        <p:txBody>
          <a:bodyPr wrap="square" rtlCol="0">
            <a:spAutoFit/>
          </a:bodyPr>
          <a:lstStyle/>
          <a:p>
            <a:pPr algn="ctr"/>
            <a:r>
              <a:rPr lang="en-GB" sz="2100" dirty="0">
                <a:solidFill>
                  <a:srgbClr val="002846"/>
                </a:solidFill>
                <a:latin typeface="Poppins" pitchFamily="2" charset="77"/>
                <a:cs typeface="Poppins" pitchFamily="2" charset="77"/>
              </a:rPr>
              <a:t>Revenue Optimisation</a:t>
            </a:r>
          </a:p>
        </p:txBody>
      </p:sp>
      <p:sp>
        <p:nvSpPr>
          <p:cNvPr id="25" name="TextBox 24">
            <a:extLst>
              <a:ext uri="{FF2B5EF4-FFF2-40B4-BE49-F238E27FC236}">
                <a16:creationId xmlns:a16="http://schemas.microsoft.com/office/drawing/2014/main" id="{D9F8D971-D096-7F4E-99DF-DDF43F90FBDE}"/>
              </a:ext>
            </a:extLst>
          </p:cNvPr>
          <p:cNvSpPr txBox="1"/>
          <p:nvPr/>
        </p:nvSpPr>
        <p:spPr>
          <a:xfrm>
            <a:off x="7295636" y="4576273"/>
            <a:ext cx="2255107" cy="738664"/>
          </a:xfrm>
          <a:prstGeom prst="rect">
            <a:avLst/>
          </a:prstGeom>
          <a:noFill/>
        </p:spPr>
        <p:txBody>
          <a:bodyPr wrap="square" rtlCol="0">
            <a:spAutoFit/>
          </a:bodyPr>
          <a:lstStyle/>
          <a:p>
            <a:pPr algn="ctr"/>
            <a:r>
              <a:rPr lang="en-GB" sz="2100" dirty="0">
                <a:solidFill>
                  <a:srgbClr val="006B8B"/>
                </a:solidFill>
                <a:latin typeface="Poppins" pitchFamily="2" charset="77"/>
                <a:cs typeface="Poppins" pitchFamily="2" charset="77"/>
              </a:rPr>
              <a:t>HR Policy Development </a:t>
            </a:r>
          </a:p>
        </p:txBody>
      </p:sp>
      <p:sp>
        <p:nvSpPr>
          <p:cNvPr id="26" name="TextBox 25">
            <a:extLst>
              <a:ext uri="{FF2B5EF4-FFF2-40B4-BE49-F238E27FC236}">
                <a16:creationId xmlns:a16="http://schemas.microsoft.com/office/drawing/2014/main" id="{F3126725-529B-5B43-A63A-1D82F2991F2A}"/>
              </a:ext>
            </a:extLst>
          </p:cNvPr>
          <p:cNvSpPr txBox="1"/>
          <p:nvPr/>
        </p:nvSpPr>
        <p:spPr>
          <a:xfrm>
            <a:off x="2641256" y="4434908"/>
            <a:ext cx="2255107" cy="1061829"/>
          </a:xfrm>
          <a:prstGeom prst="rect">
            <a:avLst/>
          </a:prstGeom>
          <a:noFill/>
        </p:spPr>
        <p:txBody>
          <a:bodyPr wrap="square" rtlCol="0">
            <a:spAutoFit/>
          </a:bodyPr>
          <a:lstStyle/>
          <a:p>
            <a:pPr algn="ctr"/>
            <a:r>
              <a:rPr lang="en-GB" sz="2100" dirty="0">
                <a:solidFill>
                  <a:srgbClr val="006B8B"/>
                </a:solidFill>
                <a:latin typeface="Poppins" pitchFamily="2" charset="77"/>
                <a:cs typeface="Poppins" pitchFamily="2" charset="77"/>
              </a:rPr>
              <a:t>Talent Acquisition &amp; Retention</a:t>
            </a:r>
          </a:p>
        </p:txBody>
      </p:sp>
      <p:sp>
        <p:nvSpPr>
          <p:cNvPr id="27" name="TextBox 26">
            <a:extLst>
              <a:ext uri="{FF2B5EF4-FFF2-40B4-BE49-F238E27FC236}">
                <a16:creationId xmlns:a16="http://schemas.microsoft.com/office/drawing/2014/main" id="{69864D5A-7584-3F48-A998-49E1E9B3F634}"/>
              </a:ext>
            </a:extLst>
          </p:cNvPr>
          <p:cNvSpPr txBox="1"/>
          <p:nvPr/>
        </p:nvSpPr>
        <p:spPr>
          <a:xfrm>
            <a:off x="424247" y="740604"/>
            <a:ext cx="11336108" cy="646331"/>
          </a:xfrm>
          <a:prstGeom prst="rect">
            <a:avLst/>
          </a:prstGeom>
          <a:noFill/>
        </p:spPr>
        <p:txBody>
          <a:bodyPr wrap="square" rtlCol="0">
            <a:spAutoFit/>
          </a:bodyPr>
          <a:lstStyle/>
          <a:p>
            <a:r>
              <a:rPr lang="en-GB" dirty="0">
                <a:solidFill>
                  <a:srgbClr val="002846"/>
                </a:solidFill>
                <a:latin typeface="Poppins" pitchFamily="2" charset="77"/>
                <a:cs typeface="Poppins" pitchFamily="2" charset="77"/>
              </a:rPr>
              <a:t>The team at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brings together a broad spectrum of experience built delivering a diverse array of projects; some of these include:</a:t>
            </a:r>
          </a:p>
        </p:txBody>
      </p:sp>
    </p:spTree>
    <p:extLst>
      <p:ext uri="{BB962C8B-B14F-4D97-AF65-F5344CB8AC3E}">
        <p14:creationId xmlns:p14="http://schemas.microsoft.com/office/powerpoint/2010/main" val="229265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017CC-D50A-E34D-B868-5BC7CBE118A3}"/>
              </a:ext>
            </a:extLst>
          </p:cNvPr>
          <p:cNvPicPr>
            <a:picLocks noChangeAspect="1"/>
          </p:cNvPicPr>
          <p:nvPr/>
        </p:nvPicPr>
        <p:blipFill>
          <a:blip r:embed="rId2">
            <a:alphaModFix amt="20000"/>
            <a:extLst>
              <a:ext uri="{28A0092B-C50C-407E-A947-70E740481C1C}">
                <a14:useLocalDpi xmlns:a14="http://schemas.microsoft.com/office/drawing/2010/main"/>
              </a:ext>
            </a:extLst>
          </a:blip>
          <a:srcRect/>
          <a:stretch/>
        </p:blipFill>
        <p:spPr>
          <a:xfrm>
            <a:off x="0" y="11970"/>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2870883"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Our Solutions</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94270" y="620130"/>
            <a:ext cx="2450811"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864D5A-7584-3F48-A998-49E1E9B3F634}"/>
              </a:ext>
            </a:extLst>
          </p:cNvPr>
          <p:cNvSpPr txBox="1"/>
          <p:nvPr/>
        </p:nvSpPr>
        <p:spPr>
          <a:xfrm>
            <a:off x="424247" y="740604"/>
            <a:ext cx="11336108" cy="646331"/>
          </a:xfrm>
          <a:prstGeom prst="rect">
            <a:avLst/>
          </a:prstGeom>
          <a:noFill/>
        </p:spPr>
        <p:txBody>
          <a:bodyPr wrap="square" rtlCol="0">
            <a:spAutoFit/>
          </a:bodyPr>
          <a:lstStyle/>
          <a:p>
            <a:r>
              <a:rPr lang="en-GB" dirty="0">
                <a:solidFill>
                  <a:srgbClr val="002846"/>
                </a:solidFill>
                <a:latin typeface="Poppins" pitchFamily="2" charset="77"/>
                <a:cs typeface="Poppins" pitchFamily="2" charset="77"/>
              </a:rPr>
              <a:t>Not only does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offer a wide spectrum of expertise, but we are also able to enter into engagements at a range of project stages; for example:</a:t>
            </a:r>
          </a:p>
        </p:txBody>
      </p:sp>
      <p:sp>
        <p:nvSpPr>
          <p:cNvPr id="19" name="Chevron 18">
            <a:extLst>
              <a:ext uri="{FF2B5EF4-FFF2-40B4-BE49-F238E27FC236}">
                <a16:creationId xmlns:a16="http://schemas.microsoft.com/office/drawing/2014/main" id="{C6ADA874-494F-EF4A-BF3E-E895975D7F45}"/>
              </a:ext>
            </a:extLst>
          </p:cNvPr>
          <p:cNvSpPr/>
          <p:nvPr/>
        </p:nvSpPr>
        <p:spPr>
          <a:xfrm>
            <a:off x="764086" y="2758858"/>
            <a:ext cx="2204573" cy="1340284"/>
          </a:xfrm>
          <a:prstGeom prst="chevron">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hevron 19">
            <a:extLst>
              <a:ext uri="{FF2B5EF4-FFF2-40B4-BE49-F238E27FC236}">
                <a16:creationId xmlns:a16="http://schemas.microsoft.com/office/drawing/2014/main" id="{3F29D48F-AB76-0D49-903F-7431C286D031}"/>
              </a:ext>
            </a:extLst>
          </p:cNvPr>
          <p:cNvSpPr/>
          <p:nvPr/>
        </p:nvSpPr>
        <p:spPr>
          <a:xfrm>
            <a:off x="2494765" y="2758858"/>
            <a:ext cx="2204573" cy="1340284"/>
          </a:xfrm>
          <a:prstGeom prst="chevron">
            <a:avLst/>
          </a:prstGeom>
          <a:solidFill>
            <a:srgbClr val="007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hevron 20">
            <a:extLst>
              <a:ext uri="{FF2B5EF4-FFF2-40B4-BE49-F238E27FC236}">
                <a16:creationId xmlns:a16="http://schemas.microsoft.com/office/drawing/2014/main" id="{E5E025B4-8BEA-4B48-8078-3BC6D1509EB2}"/>
              </a:ext>
            </a:extLst>
          </p:cNvPr>
          <p:cNvSpPr/>
          <p:nvPr/>
        </p:nvSpPr>
        <p:spPr>
          <a:xfrm>
            <a:off x="4225444" y="2770828"/>
            <a:ext cx="2204573" cy="1340284"/>
          </a:xfrm>
          <a:prstGeom prst="chevron">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evron 21">
            <a:extLst>
              <a:ext uri="{FF2B5EF4-FFF2-40B4-BE49-F238E27FC236}">
                <a16:creationId xmlns:a16="http://schemas.microsoft.com/office/drawing/2014/main" id="{60B6581D-6B4C-D146-935A-E6E20F15D0CC}"/>
              </a:ext>
            </a:extLst>
          </p:cNvPr>
          <p:cNvSpPr/>
          <p:nvPr/>
        </p:nvSpPr>
        <p:spPr>
          <a:xfrm>
            <a:off x="5956123" y="2782798"/>
            <a:ext cx="2204573" cy="1340284"/>
          </a:xfrm>
          <a:prstGeom prst="chevron">
            <a:avLst/>
          </a:prstGeom>
          <a:solidFill>
            <a:srgbClr val="007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a:extLst>
              <a:ext uri="{FF2B5EF4-FFF2-40B4-BE49-F238E27FC236}">
                <a16:creationId xmlns:a16="http://schemas.microsoft.com/office/drawing/2014/main" id="{98D323A4-A6B8-E544-9CD0-422559DE8F0D}"/>
              </a:ext>
            </a:extLst>
          </p:cNvPr>
          <p:cNvSpPr/>
          <p:nvPr/>
        </p:nvSpPr>
        <p:spPr>
          <a:xfrm>
            <a:off x="7686802" y="2770828"/>
            <a:ext cx="2204573" cy="1340284"/>
          </a:xfrm>
          <a:prstGeom prst="chevron">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hevron 23">
            <a:extLst>
              <a:ext uri="{FF2B5EF4-FFF2-40B4-BE49-F238E27FC236}">
                <a16:creationId xmlns:a16="http://schemas.microsoft.com/office/drawing/2014/main" id="{CEA398F8-C532-3049-AEB8-7DEB4463A9AD}"/>
              </a:ext>
            </a:extLst>
          </p:cNvPr>
          <p:cNvSpPr/>
          <p:nvPr/>
        </p:nvSpPr>
        <p:spPr>
          <a:xfrm>
            <a:off x="9417481" y="2782798"/>
            <a:ext cx="2204573" cy="1340284"/>
          </a:xfrm>
          <a:prstGeom prst="chevron">
            <a:avLst/>
          </a:prstGeom>
          <a:solidFill>
            <a:srgbClr val="007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BA5E2DF5-E60F-7043-8377-9933693D01B3}"/>
              </a:ext>
            </a:extLst>
          </p:cNvPr>
          <p:cNvSpPr txBox="1"/>
          <p:nvPr/>
        </p:nvSpPr>
        <p:spPr>
          <a:xfrm>
            <a:off x="1413183" y="3087253"/>
            <a:ext cx="1152395" cy="738664"/>
          </a:xfrm>
          <a:prstGeom prst="rect">
            <a:avLst/>
          </a:prstGeom>
          <a:noFill/>
        </p:spPr>
        <p:txBody>
          <a:bodyPr wrap="square" rtlCol="0">
            <a:spAutoFit/>
          </a:bodyPr>
          <a:lstStyle/>
          <a:p>
            <a:pPr algn="ctr"/>
            <a:r>
              <a:rPr lang="en-GB" sz="1400" dirty="0">
                <a:solidFill>
                  <a:schemeClr val="bg1"/>
                </a:solidFill>
                <a:latin typeface="Poppins" pitchFamily="2" charset="77"/>
                <a:cs typeface="Poppins" pitchFamily="2" charset="77"/>
              </a:rPr>
              <a:t>Operating Strategy Definition</a:t>
            </a:r>
          </a:p>
        </p:txBody>
      </p:sp>
      <p:sp>
        <p:nvSpPr>
          <p:cNvPr id="26" name="TextBox 25">
            <a:extLst>
              <a:ext uri="{FF2B5EF4-FFF2-40B4-BE49-F238E27FC236}">
                <a16:creationId xmlns:a16="http://schemas.microsoft.com/office/drawing/2014/main" id="{94F70D77-CAEF-1B4E-9E79-18F8EC9CE809}"/>
              </a:ext>
            </a:extLst>
          </p:cNvPr>
          <p:cNvSpPr txBox="1"/>
          <p:nvPr/>
        </p:nvSpPr>
        <p:spPr>
          <a:xfrm>
            <a:off x="4866041" y="3179360"/>
            <a:ext cx="1397273" cy="523220"/>
          </a:xfrm>
          <a:prstGeom prst="rect">
            <a:avLst/>
          </a:prstGeom>
          <a:noFill/>
        </p:spPr>
        <p:txBody>
          <a:bodyPr wrap="square" rtlCol="0">
            <a:spAutoFit/>
          </a:bodyPr>
          <a:lstStyle/>
          <a:p>
            <a:pPr algn="ctr"/>
            <a:r>
              <a:rPr lang="en-GB" sz="1400" dirty="0">
                <a:solidFill>
                  <a:schemeClr val="bg1"/>
                </a:solidFill>
                <a:latin typeface="Poppins" pitchFamily="2" charset="77"/>
                <a:cs typeface="Poppins" pitchFamily="2" charset="77"/>
              </a:rPr>
              <a:t> Requirement </a:t>
            </a:r>
          </a:p>
          <a:p>
            <a:pPr algn="ctr"/>
            <a:r>
              <a:rPr lang="en-GB" sz="1400" dirty="0">
                <a:solidFill>
                  <a:schemeClr val="bg1"/>
                </a:solidFill>
                <a:latin typeface="Poppins" pitchFamily="2" charset="77"/>
                <a:cs typeface="Poppins" pitchFamily="2" charset="77"/>
              </a:rPr>
              <a:t>Analysis</a:t>
            </a:r>
          </a:p>
        </p:txBody>
      </p:sp>
      <p:sp>
        <p:nvSpPr>
          <p:cNvPr id="33" name="TextBox 32">
            <a:extLst>
              <a:ext uri="{FF2B5EF4-FFF2-40B4-BE49-F238E27FC236}">
                <a16:creationId xmlns:a16="http://schemas.microsoft.com/office/drawing/2014/main" id="{8B00FCA7-1A45-1A4A-9A4C-9FE019AFE2D7}"/>
              </a:ext>
            </a:extLst>
          </p:cNvPr>
          <p:cNvSpPr txBox="1"/>
          <p:nvPr/>
        </p:nvSpPr>
        <p:spPr>
          <a:xfrm>
            <a:off x="6437221" y="3167390"/>
            <a:ext cx="1397273" cy="523220"/>
          </a:xfrm>
          <a:prstGeom prst="rect">
            <a:avLst/>
          </a:prstGeom>
          <a:noFill/>
        </p:spPr>
        <p:txBody>
          <a:bodyPr wrap="square" rtlCol="0">
            <a:spAutoFit/>
          </a:bodyPr>
          <a:lstStyle/>
          <a:p>
            <a:pPr algn="ctr"/>
            <a:r>
              <a:rPr lang="en-GB" sz="1400" dirty="0">
                <a:solidFill>
                  <a:schemeClr val="bg1"/>
                </a:solidFill>
                <a:latin typeface="Poppins" pitchFamily="2" charset="77"/>
                <a:cs typeface="Poppins" pitchFamily="2" charset="77"/>
              </a:rPr>
              <a:t>Solution</a:t>
            </a:r>
          </a:p>
          <a:p>
            <a:pPr algn="ctr"/>
            <a:r>
              <a:rPr lang="en-GB" sz="1400" dirty="0">
                <a:solidFill>
                  <a:schemeClr val="bg1"/>
                </a:solidFill>
                <a:latin typeface="Poppins" pitchFamily="2" charset="77"/>
                <a:cs typeface="Poppins" pitchFamily="2" charset="77"/>
              </a:rPr>
              <a:t>Design</a:t>
            </a:r>
          </a:p>
        </p:txBody>
      </p:sp>
      <p:sp>
        <p:nvSpPr>
          <p:cNvPr id="36" name="TextBox 35">
            <a:extLst>
              <a:ext uri="{FF2B5EF4-FFF2-40B4-BE49-F238E27FC236}">
                <a16:creationId xmlns:a16="http://schemas.microsoft.com/office/drawing/2014/main" id="{0D83B37D-D242-614C-B711-42738076DF7B}"/>
              </a:ext>
            </a:extLst>
          </p:cNvPr>
          <p:cNvSpPr txBox="1"/>
          <p:nvPr/>
        </p:nvSpPr>
        <p:spPr>
          <a:xfrm>
            <a:off x="10030641" y="3167390"/>
            <a:ext cx="1397273" cy="523220"/>
          </a:xfrm>
          <a:prstGeom prst="rect">
            <a:avLst/>
          </a:prstGeom>
          <a:noFill/>
        </p:spPr>
        <p:txBody>
          <a:bodyPr wrap="square" rtlCol="0">
            <a:spAutoFit/>
          </a:bodyPr>
          <a:lstStyle/>
          <a:p>
            <a:pPr algn="ctr"/>
            <a:r>
              <a:rPr lang="en-GB" sz="1400" dirty="0">
                <a:solidFill>
                  <a:schemeClr val="bg1"/>
                </a:solidFill>
                <a:latin typeface="Poppins" pitchFamily="2" charset="77"/>
                <a:cs typeface="Poppins" pitchFamily="2" charset="77"/>
              </a:rPr>
              <a:t>Snagging &amp; Optimisation</a:t>
            </a:r>
          </a:p>
        </p:txBody>
      </p:sp>
      <p:sp>
        <p:nvSpPr>
          <p:cNvPr id="37" name="TextBox 36">
            <a:extLst>
              <a:ext uri="{FF2B5EF4-FFF2-40B4-BE49-F238E27FC236}">
                <a16:creationId xmlns:a16="http://schemas.microsoft.com/office/drawing/2014/main" id="{A245CDA3-FA0C-BE4A-BC2A-9FDA43EFB409}"/>
              </a:ext>
            </a:extLst>
          </p:cNvPr>
          <p:cNvSpPr txBox="1"/>
          <p:nvPr/>
        </p:nvSpPr>
        <p:spPr>
          <a:xfrm>
            <a:off x="8167900" y="3216129"/>
            <a:ext cx="1676512" cy="523220"/>
          </a:xfrm>
          <a:prstGeom prst="rect">
            <a:avLst/>
          </a:prstGeom>
          <a:noFill/>
        </p:spPr>
        <p:txBody>
          <a:bodyPr wrap="square" rtlCol="0">
            <a:spAutoFit/>
          </a:bodyPr>
          <a:lstStyle/>
          <a:p>
            <a:pPr algn="ctr"/>
            <a:r>
              <a:rPr lang="en-GB" sz="1400" dirty="0">
                <a:solidFill>
                  <a:schemeClr val="bg1"/>
                </a:solidFill>
                <a:latin typeface="Poppins" pitchFamily="2" charset="77"/>
                <a:cs typeface="Poppins" pitchFamily="2" charset="77"/>
              </a:rPr>
              <a:t> Transformation Implementation</a:t>
            </a:r>
          </a:p>
        </p:txBody>
      </p:sp>
      <p:sp>
        <p:nvSpPr>
          <p:cNvPr id="38" name="TextBox 37">
            <a:extLst>
              <a:ext uri="{FF2B5EF4-FFF2-40B4-BE49-F238E27FC236}">
                <a16:creationId xmlns:a16="http://schemas.microsoft.com/office/drawing/2014/main" id="{FA870C08-DD89-AD4C-905B-803B6837516F}"/>
              </a:ext>
            </a:extLst>
          </p:cNvPr>
          <p:cNvSpPr txBox="1"/>
          <p:nvPr/>
        </p:nvSpPr>
        <p:spPr>
          <a:xfrm>
            <a:off x="3106088" y="3179360"/>
            <a:ext cx="1397273" cy="523220"/>
          </a:xfrm>
          <a:prstGeom prst="rect">
            <a:avLst/>
          </a:prstGeom>
          <a:noFill/>
        </p:spPr>
        <p:txBody>
          <a:bodyPr wrap="square" rtlCol="0">
            <a:spAutoFit/>
          </a:bodyPr>
          <a:lstStyle/>
          <a:p>
            <a:pPr algn="ctr"/>
            <a:r>
              <a:rPr lang="en-GB" sz="1400" dirty="0">
                <a:solidFill>
                  <a:schemeClr val="bg1"/>
                </a:solidFill>
                <a:latin typeface="Poppins" pitchFamily="2" charset="77"/>
                <a:cs typeface="Poppins" pitchFamily="2" charset="77"/>
              </a:rPr>
              <a:t>Readiness Assessment</a:t>
            </a:r>
          </a:p>
        </p:txBody>
      </p:sp>
      <p:sp>
        <p:nvSpPr>
          <p:cNvPr id="39" name="TextBox 38">
            <a:extLst>
              <a:ext uri="{FF2B5EF4-FFF2-40B4-BE49-F238E27FC236}">
                <a16:creationId xmlns:a16="http://schemas.microsoft.com/office/drawing/2014/main" id="{06506D44-74AB-7E4E-BCE7-8AE4A97D3D2B}"/>
              </a:ext>
            </a:extLst>
          </p:cNvPr>
          <p:cNvSpPr txBox="1"/>
          <p:nvPr/>
        </p:nvSpPr>
        <p:spPr>
          <a:xfrm>
            <a:off x="595260" y="5247850"/>
            <a:ext cx="11336108" cy="646331"/>
          </a:xfrm>
          <a:prstGeom prst="rect">
            <a:avLst/>
          </a:prstGeom>
          <a:noFill/>
        </p:spPr>
        <p:txBody>
          <a:bodyPr wrap="square" rtlCol="0">
            <a:spAutoFit/>
          </a:bodyPr>
          <a:lstStyle/>
          <a:p>
            <a:r>
              <a:rPr lang="en-GB" dirty="0">
                <a:solidFill>
                  <a:srgbClr val="002846"/>
                </a:solidFill>
                <a:latin typeface="Poppins" pitchFamily="2" charset="77"/>
                <a:cs typeface="Poppins" pitchFamily="2" charset="77"/>
              </a:rPr>
              <a:t>While our greatest successes come from engaging at the earliest possible stages,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is proven to be able to steer projects back on-course and to a successful outcome.</a:t>
            </a:r>
          </a:p>
        </p:txBody>
      </p:sp>
    </p:spTree>
    <p:extLst>
      <p:ext uri="{BB962C8B-B14F-4D97-AF65-F5344CB8AC3E}">
        <p14:creationId xmlns:p14="http://schemas.microsoft.com/office/powerpoint/2010/main" val="70034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6071279" cy="523220"/>
          </a:xfrm>
          <a:prstGeom prst="rect">
            <a:avLst/>
          </a:prstGeom>
          <a:noFill/>
        </p:spPr>
        <p:txBody>
          <a:bodyPr wrap="square" rtlCol="0">
            <a:spAutoFit/>
          </a:bodyPr>
          <a:lstStyle/>
          <a:p>
            <a:r>
              <a:rPr lang="en-GB" sz="2800" dirty="0" err="1">
                <a:solidFill>
                  <a:srgbClr val="002846"/>
                </a:solidFill>
                <a:latin typeface="Poppins" pitchFamily="2" charset="77"/>
                <a:cs typeface="Poppins" pitchFamily="2" charset="77"/>
              </a:rPr>
              <a:t>intelliHub</a:t>
            </a:r>
            <a:r>
              <a:rPr lang="en-GB" sz="2800" dirty="0">
                <a:solidFill>
                  <a:srgbClr val="002846"/>
                </a:solidFill>
                <a:latin typeface="Poppins" pitchFamily="2" charset="77"/>
                <a:cs typeface="Poppins" pitchFamily="2" charset="77"/>
              </a:rPr>
              <a:t> Hybrid Workplace Suite</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24247" y="597592"/>
            <a:ext cx="5890056"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DBAAD2-8CFA-DB4D-85BC-668083D0560E}"/>
              </a:ext>
            </a:extLst>
          </p:cNvPr>
          <p:cNvSpPr/>
          <p:nvPr/>
        </p:nvSpPr>
        <p:spPr>
          <a:xfrm>
            <a:off x="517974" y="2137722"/>
            <a:ext cx="2880000" cy="2880000"/>
          </a:xfrm>
          <a:prstGeom prst="ellipse">
            <a:avLst/>
          </a:prstGeom>
          <a:blipFill dpi="0" rotWithShape="1">
            <a:blip r:embed="rId3">
              <a:alphaModFix amt="48000"/>
            </a:blip>
            <a:srcRect/>
            <a:stretch>
              <a:fillRect/>
            </a:stretch>
          </a:blipFill>
          <a:ln w="76200">
            <a:solidFill>
              <a:srgbClr val="00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9864D5A-7584-3F48-A998-49E1E9B3F634}"/>
              </a:ext>
            </a:extLst>
          </p:cNvPr>
          <p:cNvSpPr txBox="1"/>
          <p:nvPr/>
        </p:nvSpPr>
        <p:spPr>
          <a:xfrm>
            <a:off x="424247" y="740604"/>
            <a:ext cx="11336108" cy="923330"/>
          </a:xfrm>
          <a:prstGeom prst="rect">
            <a:avLst/>
          </a:prstGeom>
          <a:noFill/>
        </p:spPr>
        <p:txBody>
          <a:bodyPr wrap="square" rtlCol="0">
            <a:spAutoFit/>
          </a:bodyPr>
          <a:lstStyle/>
          <a:p>
            <a:r>
              <a:rPr lang="en-GB" dirty="0">
                <a:solidFill>
                  <a:srgbClr val="002846"/>
                </a:solidFill>
                <a:latin typeface="Poppins" pitchFamily="2" charset="77"/>
                <a:cs typeface="Poppins" pitchFamily="2" charset="77"/>
              </a:rPr>
              <a:t>Key to any workplace hybridisation project we undertake, the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Hybrid Workplace Suite is a bespoke toolbox built for every client to support their transformation to hybrid and further decision making. Each HWS combines:</a:t>
            </a:r>
          </a:p>
        </p:txBody>
      </p:sp>
      <p:sp>
        <p:nvSpPr>
          <p:cNvPr id="18" name="Oval 17">
            <a:extLst>
              <a:ext uri="{FF2B5EF4-FFF2-40B4-BE49-F238E27FC236}">
                <a16:creationId xmlns:a16="http://schemas.microsoft.com/office/drawing/2014/main" id="{4F39202D-5BEF-3648-9CE0-1BA1B5182A0E}"/>
              </a:ext>
            </a:extLst>
          </p:cNvPr>
          <p:cNvSpPr/>
          <p:nvPr/>
        </p:nvSpPr>
        <p:spPr>
          <a:xfrm>
            <a:off x="8794027" y="2137722"/>
            <a:ext cx="2880000" cy="2880000"/>
          </a:xfrm>
          <a:prstGeom prst="ellipse">
            <a:avLst/>
          </a:prstGeom>
          <a:blipFill dpi="0" rotWithShape="1">
            <a:blip r:embed="rId4">
              <a:alphaModFix amt="21000"/>
            </a:blip>
            <a:srcRect/>
            <a:stretch>
              <a:fillRect/>
            </a:stretch>
          </a:blipFill>
          <a:ln w="76200">
            <a:solidFill>
              <a:srgbClr val="002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52A6987-13FA-FC4C-AFBE-C01AEF836894}"/>
              </a:ext>
            </a:extLst>
          </p:cNvPr>
          <p:cNvSpPr/>
          <p:nvPr/>
        </p:nvSpPr>
        <p:spPr>
          <a:xfrm>
            <a:off x="4652301" y="2187536"/>
            <a:ext cx="2880000" cy="2880000"/>
          </a:xfrm>
          <a:prstGeom prst="ellipse">
            <a:avLst/>
          </a:prstGeom>
          <a:blipFill>
            <a:blip r:embed="rId5">
              <a:alphaModFix amt="48000"/>
            </a:blip>
            <a:stretch>
              <a:fillRect/>
            </a:stretch>
          </a:blipFill>
          <a:ln w="76200">
            <a:solidFill>
              <a:srgbClr val="006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23CA480-1742-B14F-B279-DD55421CDF02}"/>
              </a:ext>
            </a:extLst>
          </p:cNvPr>
          <p:cNvSpPr txBox="1"/>
          <p:nvPr/>
        </p:nvSpPr>
        <p:spPr>
          <a:xfrm>
            <a:off x="1482141" y="2293288"/>
            <a:ext cx="944265" cy="338554"/>
          </a:xfrm>
          <a:prstGeom prst="rect">
            <a:avLst/>
          </a:prstGeom>
          <a:noFill/>
        </p:spPr>
        <p:txBody>
          <a:bodyPr wrap="square" rtlCol="0">
            <a:spAutoFit/>
          </a:bodyPr>
          <a:lstStyle/>
          <a:p>
            <a:pPr algn="ctr"/>
            <a:r>
              <a:rPr lang="en-GB" sz="1600" b="1" u="sng" dirty="0">
                <a:solidFill>
                  <a:srgbClr val="006B8B"/>
                </a:solidFill>
                <a:latin typeface="Poppins" pitchFamily="2" charset="77"/>
                <a:cs typeface="Poppins" pitchFamily="2" charset="77"/>
              </a:rPr>
              <a:t>Insight</a:t>
            </a:r>
          </a:p>
        </p:txBody>
      </p:sp>
      <p:sp>
        <p:nvSpPr>
          <p:cNvPr id="21" name="TextBox 20">
            <a:extLst>
              <a:ext uri="{FF2B5EF4-FFF2-40B4-BE49-F238E27FC236}">
                <a16:creationId xmlns:a16="http://schemas.microsoft.com/office/drawing/2014/main" id="{94F1B80F-D025-ED49-A8C0-CB57D348EF71}"/>
              </a:ext>
            </a:extLst>
          </p:cNvPr>
          <p:cNvSpPr txBox="1"/>
          <p:nvPr/>
        </p:nvSpPr>
        <p:spPr>
          <a:xfrm>
            <a:off x="5522125" y="2293288"/>
            <a:ext cx="1140351" cy="338554"/>
          </a:xfrm>
          <a:prstGeom prst="rect">
            <a:avLst/>
          </a:prstGeom>
          <a:noFill/>
        </p:spPr>
        <p:txBody>
          <a:bodyPr wrap="square" rtlCol="0">
            <a:spAutoFit/>
          </a:bodyPr>
          <a:lstStyle/>
          <a:p>
            <a:pPr algn="ctr"/>
            <a:r>
              <a:rPr lang="en-GB" sz="1600" b="1" u="sng" dirty="0">
                <a:solidFill>
                  <a:srgbClr val="002846"/>
                </a:solidFill>
                <a:latin typeface="Poppins" pitchFamily="2" charset="77"/>
                <a:cs typeface="Poppins" pitchFamily="2" charset="77"/>
              </a:rPr>
              <a:t>Strategy</a:t>
            </a:r>
          </a:p>
        </p:txBody>
      </p:sp>
      <p:sp>
        <p:nvSpPr>
          <p:cNvPr id="22" name="TextBox 21">
            <a:extLst>
              <a:ext uri="{FF2B5EF4-FFF2-40B4-BE49-F238E27FC236}">
                <a16:creationId xmlns:a16="http://schemas.microsoft.com/office/drawing/2014/main" id="{6CBE8E94-7B18-DF4F-8B3A-EFC7D5C4C6D5}"/>
              </a:ext>
            </a:extLst>
          </p:cNvPr>
          <p:cNvSpPr txBox="1"/>
          <p:nvPr/>
        </p:nvSpPr>
        <p:spPr>
          <a:xfrm>
            <a:off x="9818920" y="2288219"/>
            <a:ext cx="830213" cy="338554"/>
          </a:xfrm>
          <a:prstGeom prst="rect">
            <a:avLst/>
          </a:prstGeom>
          <a:noFill/>
        </p:spPr>
        <p:txBody>
          <a:bodyPr wrap="square" rtlCol="0">
            <a:spAutoFit/>
          </a:bodyPr>
          <a:lstStyle/>
          <a:p>
            <a:pPr algn="ctr"/>
            <a:r>
              <a:rPr lang="en-GB" sz="1600" b="1" u="sng" dirty="0">
                <a:solidFill>
                  <a:srgbClr val="006B8B"/>
                </a:solidFill>
                <a:latin typeface="Poppins" pitchFamily="2" charset="77"/>
                <a:cs typeface="Poppins" pitchFamily="2" charset="77"/>
              </a:rPr>
              <a:t>Tools</a:t>
            </a:r>
          </a:p>
        </p:txBody>
      </p:sp>
      <p:sp>
        <p:nvSpPr>
          <p:cNvPr id="10" name="TextBox 9">
            <a:extLst>
              <a:ext uri="{FF2B5EF4-FFF2-40B4-BE49-F238E27FC236}">
                <a16:creationId xmlns:a16="http://schemas.microsoft.com/office/drawing/2014/main" id="{DC6317AB-6DA8-4645-93AA-E4F422CFDFBF}"/>
              </a:ext>
            </a:extLst>
          </p:cNvPr>
          <p:cNvSpPr txBox="1"/>
          <p:nvPr/>
        </p:nvSpPr>
        <p:spPr>
          <a:xfrm>
            <a:off x="622630" y="2937358"/>
            <a:ext cx="2663288" cy="1384995"/>
          </a:xfrm>
          <a:prstGeom prst="rect">
            <a:avLst/>
          </a:prstGeom>
          <a:noFill/>
        </p:spPr>
        <p:txBody>
          <a:bodyPr wrap="square" rtlCol="0">
            <a:spAutoFit/>
          </a:bodyPr>
          <a:lstStyle/>
          <a:p>
            <a:r>
              <a:rPr lang="en-GB" sz="1400" dirty="0">
                <a:solidFill>
                  <a:srgbClr val="006B8B"/>
                </a:solidFill>
                <a:latin typeface="Poppins" pitchFamily="2" charset="77"/>
                <a:cs typeface="Poppins" pitchFamily="2" charset="77"/>
              </a:rPr>
              <a:t>  Examples:</a:t>
            </a:r>
          </a:p>
          <a:p>
            <a:endParaRPr lang="en-GB" sz="1400" dirty="0">
              <a:solidFill>
                <a:srgbClr val="006B8B"/>
              </a:solidFill>
              <a:latin typeface="Poppins" pitchFamily="2" charset="77"/>
              <a:cs typeface="Poppins" pitchFamily="2" charset="77"/>
            </a:endParaRPr>
          </a:p>
          <a:p>
            <a:r>
              <a:rPr lang="en-GB" sz="1400" dirty="0">
                <a:solidFill>
                  <a:srgbClr val="006B8B"/>
                </a:solidFill>
                <a:latin typeface="Poppins" pitchFamily="2" charset="77"/>
                <a:cs typeface="Poppins" pitchFamily="2" charset="77"/>
              </a:rPr>
              <a:t>・Financial Business Case</a:t>
            </a:r>
          </a:p>
          <a:p>
            <a:r>
              <a:rPr lang="en-GB" sz="1400" dirty="0">
                <a:solidFill>
                  <a:srgbClr val="006B8B"/>
                </a:solidFill>
                <a:latin typeface="Poppins" pitchFamily="2" charset="77"/>
                <a:cs typeface="Poppins" pitchFamily="2" charset="77"/>
              </a:rPr>
              <a:t>・360º Reporting</a:t>
            </a:r>
          </a:p>
          <a:p>
            <a:r>
              <a:rPr lang="en-GB" sz="1400" dirty="0">
                <a:solidFill>
                  <a:srgbClr val="006B8B"/>
                </a:solidFill>
                <a:latin typeface="Poppins" pitchFamily="2" charset="77"/>
                <a:cs typeface="Poppins" pitchFamily="2" charset="77"/>
              </a:rPr>
              <a:t>・Property Portfolio Analysis</a:t>
            </a:r>
          </a:p>
          <a:p>
            <a:r>
              <a:rPr lang="en-GB" sz="1400" dirty="0">
                <a:solidFill>
                  <a:srgbClr val="006B8B"/>
                </a:solidFill>
                <a:latin typeface="Poppins" pitchFamily="2" charset="77"/>
                <a:cs typeface="Poppins" pitchFamily="2" charset="77"/>
              </a:rPr>
              <a:t>・Employee Preferences</a:t>
            </a:r>
          </a:p>
        </p:txBody>
      </p:sp>
      <p:sp>
        <p:nvSpPr>
          <p:cNvPr id="24" name="TextBox 23">
            <a:extLst>
              <a:ext uri="{FF2B5EF4-FFF2-40B4-BE49-F238E27FC236}">
                <a16:creationId xmlns:a16="http://schemas.microsoft.com/office/drawing/2014/main" id="{971D1A18-3BFC-9042-A086-68994DCADB76}"/>
              </a:ext>
            </a:extLst>
          </p:cNvPr>
          <p:cNvSpPr txBox="1"/>
          <p:nvPr/>
        </p:nvSpPr>
        <p:spPr>
          <a:xfrm>
            <a:off x="4776058" y="2829637"/>
            <a:ext cx="2771644" cy="1600438"/>
          </a:xfrm>
          <a:prstGeom prst="rect">
            <a:avLst/>
          </a:prstGeom>
          <a:noFill/>
        </p:spPr>
        <p:txBody>
          <a:bodyPr wrap="square" rtlCol="0">
            <a:spAutoFit/>
          </a:bodyPr>
          <a:lstStyle/>
          <a:p>
            <a:r>
              <a:rPr lang="en-GB" sz="1400" dirty="0">
                <a:solidFill>
                  <a:srgbClr val="002846"/>
                </a:solidFill>
                <a:latin typeface="Poppins" pitchFamily="2" charset="77"/>
                <a:cs typeface="Poppins" pitchFamily="2" charset="77"/>
              </a:rPr>
              <a:t>  Examples:</a:t>
            </a:r>
          </a:p>
          <a:p>
            <a:endParaRPr lang="en-GB" sz="1400" dirty="0">
              <a:solidFill>
                <a:srgbClr val="002846"/>
              </a:solidFill>
              <a:latin typeface="Poppins" pitchFamily="2" charset="77"/>
              <a:cs typeface="Poppins" pitchFamily="2" charset="77"/>
            </a:endParaRPr>
          </a:p>
          <a:p>
            <a:r>
              <a:rPr lang="en-GB" sz="1400" dirty="0">
                <a:solidFill>
                  <a:srgbClr val="002846"/>
                </a:solidFill>
                <a:latin typeface="Poppins" pitchFamily="2" charset="77"/>
                <a:cs typeface="Poppins" pitchFamily="2" charset="77"/>
              </a:rPr>
              <a:t>・Recommendations for  </a:t>
            </a:r>
          </a:p>
          <a:p>
            <a:r>
              <a:rPr lang="en-GB" sz="1400" dirty="0">
                <a:solidFill>
                  <a:srgbClr val="002846"/>
                </a:solidFill>
                <a:latin typeface="Poppins" pitchFamily="2" charset="77"/>
                <a:cs typeface="Poppins" pitchFamily="2" charset="77"/>
              </a:rPr>
              <a:t>    change</a:t>
            </a:r>
          </a:p>
          <a:p>
            <a:r>
              <a:rPr lang="en-GB" sz="1400" dirty="0">
                <a:solidFill>
                  <a:srgbClr val="002846"/>
                </a:solidFill>
                <a:latin typeface="Poppins" pitchFamily="2" charset="77"/>
                <a:cs typeface="Poppins" pitchFamily="2" charset="77"/>
              </a:rPr>
              <a:t>・Space re-design</a:t>
            </a:r>
          </a:p>
          <a:p>
            <a:r>
              <a:rPr lang="en-GB" sz="1400" dirty="0">
                <a:solidFill>
                  <a:srgbClr val="002846"/>
                </a:solidFill>
                <a:latin typeface="Poppins" pitchFamily="2" charset="77"/>
                <a:cs typeface="Poppins" pitchFamily="2" charset="77"/>
              </a:rPr>
              <a:t>・Transformation Roadmap</a:t>
            </a:r>
          </a:p>
          <a:p>
            <a:r>
              <a:rPr lang="en-GB" sz="1400" dirty="0">
                <a:solidFill>
                  <a:srgbClr val="002846"/>
                </a:solidFill>
                <a:latin typeface="Poppins" pitchFamily="2" charset="77"/>
                <a:cs typeface="Poppins" pitchFamily="2" charset="77"/>
              </a:rPr>
              <a:t>・Further Findings</a:t>
            </a:r>
          </a:p>
        </p:txBody>
      </p:sp>
      <p:sp>
        <p:nvSpPr>
          <p:cNvPr id="25" name="TextBox 24">
            <a:extLst>
              <a:ext uri="{FF2B5EF4-FFF2-40B4-BE49-F238E27FC236}">
                <a16:creationId xmlns:a16="http://schemas.microsoft.com/office/drawing/2014/main" id="{22FE8155-C411-CB40-AB9B-532442A9A599}"/>
              </a:ext>
            </a:extLst>
          </p:cNvPr>
          <p:cNvSpPr txBox="1"/>
          <p:nvPr/>
        </p:nvSpPr>
        <p:spPr>
          <a:xfrm>
            <a:off x="8906082" y="2719595"/>
            <a:ext cx="2663288" cy="1815882"/>
          </a:xfrm>
          <a:prstGeom prst="rect">
            <a:avLst/>
          </a:prstGeom>
          <a:noFill/>
        </p:spPr>
        <p:txBody>
          <a:bodyPr wrap="square" rtlCol="0">
            <a:spAutoFit/>
          </a:bodyPr>
          <a:lstStyle/>
          <a:p>
            <a:r>
              <a:rPr lang="en-GB" sz="1400" dirty="0">
                <a:solidFill>
                  <a:srgbClr val="006B8B"/>
                </a:solidFill>
                <a:latin typeface="Poppins" pitchFamily="2" charset="77"/>
                <a:cs typeface="Poppins" pitchFamily="2" charset="77"/>
              </a:rPr>
              <a:t>  Examples:</a:t>
            </a:r>
          </a:p>
          <a:p>
            <a:endParaRPr lang="en-GB" sz="1400" dirty="0">
              <a:solidFill>
                <a:srgbClr val="006B8B"/>
              </a:solidFill>
              <a:latin typeface="Poppins" pitchFamily="2" charset="77"/>
              <a:cs typeface="Poppins" pitchFamily="2" charset="77"/>
            </a:endParaRPr>
          </a:p>
          <a:p>
            <a:r>
              <a:rPr lang="en-GB" sz="1400" dirty="0">
                <a:solidFill>
                  <a:srgbClr val="006B8B"/>
                </a:solidFill>
                <a:latin typeface="Poppins" pitchFamily="2" charset="77"/>
                <a:cs typeface="Poppins" pitchFamily="2" charset="77"/>
              </a:rPr>
              <a:t>・Organisational Operating </a:t>
            </a:r>
          </a:p>
          <a:p>
            <a:r>
              <a:rPr lang="en-GB" sz="1400" dirty="0">
                <a:solidFill>
                  <a:srgbClr val="006B8B"/>
                </a:solidFill>
                <a:latin typeface="Poppins" pitchFamily="2" charset="77"/>
                <a:cs typeface="Poppins" pitchFamily="2" charset="77"/>
              </a:rPr>
              <a:t>    Rhythm</a:t>
            </a:r>
          </a:p>
          <a:p>
            <a:r>
              <a:rPr lang="en-GB" sz="1400" dirty="0">
                <a:solidFill>
                  <a:srgbClr val="006B8B"/>
                </a:solidFill>
                <a:latin typeface="Poppins" pitchFamily="2" charset="77"/>
                <a:cs typeface="Poppins" pitchFamily="2" charset="77"/>
              </a:rPr>
              <a:t>・Individual Operating </a:t>
            </a:r>
          </a:p>
          <a:p>
            <a:r>
              <a:rPr lang="en-GB" sz="1400" dirty="0">
                <a:solidFill>
                  <a:srgbClr val="006B8B"/>
                </a:solidFill>
                <a:latin typeface="Poppins" pitchFamily="2" charset="77"/>
                <a:cs typeface="Poppins" pitchFamily="2" charset="77"/>
              </a:rPr>
              <a:t>    Rhythm</a:t>
            </a:r>
          </a:p>
          <a:p>
            <a:r>
              <a:rPr lang="en-GB" sz="1400" dirty="0">
                <a:solidFill>
                  <a:srgbClr val="006B8B"/>
                </a:solidFill>
                <a:latin typeface="Poppins" pitchFamily="2" charset="77"/>
                <a:cs typeface="Poppins" pitchFamily="2" charset="77"/>
              </a:rPr>
              <a:t>・Space Requirement </a:t>
            </a:r>
          </a:p>
          <a:p>
            <a:r>
              <a:rPr lang="en-GB" sz="1400" dirty="0">
                <a:solidFill>
                  <a:srgbClr val="006B8B"/>
                </a:solidFill>
                <a:latin typeface="Poppins" pitchFamily="2" charset="77"/>
                <a:cs typeface="Poppins" pitchFamily="2" charset="77"/>
              </a:rPr>
              <a:t>    Calculator</a:t>
            </a:r>
          </a:p>
        </p:txBody>
      </p:sp>
      <p:sp>
        <p:nvSpPr>
          <p:cNvPr id="33" name="TextBox 32">
            <a:extLst>
              <a:ext uri="{FF2B5EF4-FFF2-40B4-BE49-F238E27FC236}">
                <a16:creationId xmlns:a16="http://schemas.microsoft.com/office/drawing/2014/main" id="{C5CC7C59-D31C-B44E-8323-B955C0C75A6A}"/>
              </a:ext>
            </a:extLst>
          </p:cNvPr>
          <p:cNvSpPr txBox="1"/>
          <p:nvPr/>
        </p:nvSpPr>
        <p:spPr>
          <a:xfrm>
            <a:off x="403655" y="5671074"/>
            <a:ext cx="11336108" cy="369332"/>
          </a:xfrm>
          <a:prstGeom prst="rect">
            <a:avLst/>
          </a:prstGeom>
          <a:noFill/>
        </p:spPr>
        <p:txBody>
          <a:bodyPr wrap="square" rtlCol="0">
            <a:spAutoFit/>
          </a:bodyPr>
          <a:lstStyle/>
          <a:p>
            <a:r>
              <a:rPr lang="en-GB" dirty="0">
                <a:solidFill>
                  <a:srgbClr val="002846"/>
                </a:solidFill>
                <a:latin typeface="Poppins" pitchFamily="2" charset="77"/>
                <a:cs typeface="Poppins" pitchFamily="2" charset="77"/>
              </a:rPr>
              <a:t>Clients find value from the HWS when making decision ranging from recruitment to FM issues.</a:t>
            </a:r>
          </a:p>
        </p:txBody>
      </p:sp>
    </p:spTree>
    <p:extLst>
      <p:ext uri="{BB962C8B-B14F-4D97-AF65-F5344CB8AC3E}">
        <p14:creationId xmlns:p14="http://schemas.microsoft.com/office/powerpoint/2010/main" val="195259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lls of Newspaper">
            <a:extLst>
              <a:ext uri="{FF2B5EF4-FFF2-40B4-BE49-F238E27FC236}">
                <a16:creationId xmlns:a16="http://schemas.microsoft.com/office/drawing/2014/main" id="{7F3017CC-D50A-E34D-B868-5BC7CBE118A3}"/>
              </a:ext>
            </a:extLst>
          </p:cNvPr>
          <p:cNvPicPr>
            <a:picLocks noChangeAspect="1"/>
          </p:cNvPicPr>
          <p:nvPr/>
        </p:nvPicPr>
        <p:blipFill>
          <a:blip r:embed="rId3">
            <a:alphaModFix amt="19000"/>
            <a:extLst>
              <a:ext uri="{28A0092B-C50C-407E-A947-70E740481C1C}">
                <a14:useLocalDpi xmlns:a14="http://schemas.microsoft.com/office/drawing/2010/main"/>
              </a:ext>
            </a:extLst>
          </a:blip>
          <a:srcRect/>
          <a:stretch/>
        </p:blipFill>
        <p:spPr>
          <a:xfrm>
            <a:off x="-3699" y="1"/>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6071279"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Value Added</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24247" y="599768"/>
            <a:ext cx="2504304"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864D5A-7584-3F48-A998-49E1E9B3F634}"/>
              </a:ext>
            </a:extLst>
          </p:cNvPr>
          <p:cNvSpPr txBox="1"/>
          <p:nvPr/>
        </p:nvSpPr>
        <p:spPr>
          <a:xfrm>
            <a:off x="424247" y="740604"/>
            <a:ext cx="11336108" cy="646331"/>
          </a:xfrm>
          <a:prstGeom prst="rect">
            <a:avLst/>
          </a:prstGeom>
          <a:noFill/>
        </p:spPr>
        <p:txBody>
          <a:bodyPr wrap="square" rtlCol="0">
            <a:spAutoFit/>
          </a:bodyPr>
          <a:lstStyle/>
          <a:p>
            <a:r>
              <a:rPr lang="en-US" spc="-94" dirty="0">
                <a:solidFill>
                  <a:srgbClr val="002060"/>
                </a:solidFill>
                <a:latin typeface="Poppins" pitchFamily="2" charset="77"/>
                <a:cs typeface="Poppins" pitchFamily="2" charset="77"/>
              </a:rPr>
              <a:t>We continuously aim to add value for our clients and partners; </a:t>
            </a:r>
            <a:r>
              <a:rPr lang="en-US" spc="-94" dirty="0" err="1">
                <a:solidFill>
                  <a:srgbClr val="002060"/>
                </a:solidFill>
                <a:latin typeface="Poppins" pitchFamily="2" charset="77"/>
                <a:cs typeface="Poppins" pitchFamily="2" charset="77"/>
              </a:rPr>
              <a:t>utilising</a:t>
            </a:r>
            <a:r>
              <a:rPr lang="en-US" spc="-94" dirty="0">
                <a:solidFill>
                  <a:srgbClr val="002060"/>
                </a:solidFill>
                <a:latin typeface="Poppins" pitchFamily="2" charset="77"/>
                <a:cs typeface="Poppins" pitchFamily="2" charset="77"/>
              </a:rPr>
              <a:t> our ongoing research we produce the following on a daily, weekly and monthly basis:</a:t>
            </a:r>
          </a:p>
        </p:txBody>
      </p:sp>
      <p:pic>
        <p:nvPicPr>
          <p:cNvPr id="20" name="Picture 19" descr="Graphical user interface, website&#10;&#10;Description automatically generated">
            <a:extLst>
              <a:ext uri="{FF2B5EF4-FFF2-40B4-BE49-F238E27FC236}">
                <a16:creationId xmlns:a16="http://schemas.microsoft.com/office/drawing/2014/main" id="{35F97942-70D3-6C45-BA8D-C14D7AEE4F7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5530"/>
          <a:stretch/>
        </p:blipFill>
        <p:spPr>
          <a:xfrm>
            <a:off x="581468" y="1468301"/>
            <a:ext cx="3823355" cy="3054902"/>
          </a:xfrm>
          <a:prstGeom prst="rect">
            <a:avLst/>
          </a:prstGeom>
          <a:ln w="25400" cmpd="sng">
            <a:solidFill>
              <a:srgbClr val="002E5D"/>
            </a:solidFill>
          </a:ln>
          <a:effectLst>
            <a:outerShdw blurRad="63500" dist="38100" dir="8100000" algn="tr" rotWithShape="0">
              <a:prstClr val="black">
                <a:alpha val="40000"/>
              </a:prstClr>
            </a:outerShdw>
          </a:effectLst>
        </p:spPr>
      </p:pic>
      <p:pic>
        <p:nvPicPr>
          <p:cNvPr id="23" name="Picture 22" descr="Graphical user interface, website&#10;&#10;Description automatically generated">
            <a:extLst>
              <a:ext uri="{FF2B5EF4-FFF2-40B4-BE49-F238E27FC236}">
                <a16:creationId xmlns:a16="http://schemas.microsoft.com/office/drawing/2014/main" id="{1ED61E35-609C-8B41-BF7F-9AC6D17773E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792332" y="3351811"/>
            <a:ext cx="4000517" cy="3051941"/>
          </a:xfrm>
          <a:prstGeom prst="rect">
            <a:avLst/>
          </a:prstGeom>
          <a:ln w="25400" cmpd="sng">
            <a:solidFill>
              <a:srgbClr val="002E5D"/>
            </a:solidFill>
          </a:ln>
          <a:effectLst>
            <a:outerShdw blurRad="63500" dist="38100" dir="8100000" algn="tr" rotWithShape="0">
              <a:prstClr val="black">
                <a:alpha val="40000"/>
              </a:prstClr>
            </a:outerShdw>
          </a:effectLst>
        </p:spPr>
      </p:pic>
      <p:sp>
        <p:nvSpPr>
          <p:cNvPr id="26" name="TextBox 25">
            <a:extLst>
              <a:ext uri="{FF2B5EF4-FFF2-40B4-BE49-F238E27FC236}">
                <a16:creationId xmlns:a16="http://schemas.microsoft.com/office/drawing/2014/main" id="{A73CBC68-0A32-4B49-9BEB-A28A1E5FB83C}"/>
              </a:ext>
            </a:extLst>
          </p:cNvPr>
          <p:cNvSpPr txBox="1"/>
          <p:nvPr/>
        </p:nvSpPr>
        <p:spPr>
          <a:xfrm>
            <a:off x="1655938" y="4646627"/>
            <a:ext cx="1674414" cy="338554"/>
          </a:xfrm>
          <a:prstGeom prst="rect">
            <a:avLst/>
          </a:prstGeom>
          <a:noFill/>
        </p:spPr>
        <p:txBody>
          <a:bodyPr wrap="square" rtlCol="0">
            <a:spAutoFit/>
          </a:bodyPr>
          <a:lstStyle/>
          <a:p>
            <a:r>
              <a:rPr lang="en-GB" sz="1600" dirty="0">
                <a:solidFill>
                  <a:srgbClr val="002E5D"/>
                </a:solidFill>
                <a:latin typeface="Poppins" pitchFamily="2" charset="77"/>
                <a:cs typeface="Poppins" pitchFamily="2" charset="77"/>
              </a:rPr>
              <a:t>News Updates</a:t>
            </a:r>
          </a:p>
        </p:txBody>
      </p:sp>
      <p:sp>
        <p:nvSpPr>
          <p:cNvPr id="28" name="TextBox 27">
            <a:extLst>
              <a:ext uri="{FF2B5EF4-FFF2-40B4-BE49-F238E27FC236}">
                <a16:creationId xmlns:a16="http://schemas.microsoft.com/office/drawing/2014/main" id="{1E5DD60E-B1F6-BB48-AAB3-BDC798C8A62D}"/>
              </a:ext>
            </a:extLst>
          </p:cNvPr>
          <p:cNvSpPr txBox="1"/>
          <p:nvPr/>
        </p:nvSpPr>
        <p:spPr>
          <a:xfrm>
            <a:off x="8730319" y="4646627"/>
            <a:ext cx="984346" cy="338554"/>
          </a:xfrm>
          <a:prstGeom prst="rect">
            <a:avLst/>
          </a:prstGeom>
          <a:noFill/>
        </p:spPr>
        <p:txBody>
          <a:bodyPr wrap="square" rtlCol="0">
            <a:spAutoFit/>
          </a:bodyPr>
          <a:lstStyle/>
          <a:p>
            <a:r>
              <a:rPr lang="en-GB" sz="1600" dirty="0">
                <a:solidFill>
                  <a:srgbClr val="002E5D"/>
                </a:solidFill>
                <a:latin typeface="Poppins" pitchFamily="2" charset="77"/>
                <a:cs typeface="Poppins" pitchFamily="2" charset="77"/>
              </a:rPr>
              <a:t>Reports</a:t>
            </a:r>
          </a:p>
        </p:txBody>
      </p:sp>
      <p:sp>
        <p:nvSpPr>
          <p:cNvPr id="29" name="TextBox 28">
            <a:extLst>
              <a:ext uri="{FF2B5EF4-FFF2-40B4-BE49-F238E27FC236}">
                <a16:creationId xmlns:a16="http://schemas.microsoft.com/office/drawing/2014/main" id="{936E8ABF-8856-8249-BAD2-17CDD5985A6F}"/>
              </a:ext>
            </a:extLst>
          </p:cNvPr>
          <p:cNvSpPr txBox="1"/>
          <p:nvPr/>
        </p:nvSpPr>
        <p:spPr>
          <a:xfrm>
            <a:off x="5315675" y="2923113"/>
            <a:ext cx="953829" cy="338554"/>
          </a:xfrm>
          <a:prstGeom prst="rect">
            <a:avLst/>
          </a:prstGeom>
          <a:noFill/>
        </p:spPr>
        <p:txBody>
          <a:bodyPr wrap="square" rtlCol="0">
            <a:spAutoFit/>
          </a:bodyPr>
          <a:lstStyle/>
          <a:p>
            <a:r>
              <a:rPr lang="en-GB" sz="1600" dirty="0">
                <a:solidFill>
                  <a:srgbClr val="002E5D"/>
                </a:solidFill>
                <a:latin typeface="Poppins" pitchFamily="2" charset="77"/>
                <a:cs typeface="Poppins" pitchFamily="2" charset="77"/>
              </a:rPr>
              <a:t>Articles</a:t>
            </a:r>
          </a:p>
        </p:txBody>
      </p:sp>
      <p:pic>
        <p:nvPicPr>
          <p:cNvPr id="30" name="Picture 29" descr="Chart&#10;&#10;Description automatically generated">
            <a:extLst>
              <a:ext uri="{FF2B5EF4-FFF2-40B4-BE49-F238E27FC236}">
                <a16:creationId xmlns:a16="http://schemas.microsoft.com/office/drawing/2014/main" id="{035CFB09-CE8C-DE4A-B298-CABD4B0DC24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118505" y="1518758"/>
            <a:ext cx="4207974" cy="3004450"/>
          </a:xfrm>
          <a:prstGeom prst="rect">
            <a:avLst/>
          </a:prstGeom>
          <a:ln w="25400" cmpd="sng">
            <a:solidFill>
              <a:srgbClr val="002E5D"/>
            </a:solidFill>
          </a:ln>
          <a:effectLst>
            <a:outerShdw blurRad="63500" dist="38100" dir="8100000" algn="tr" rotWithShape="0">
              <a:prstClr val="black">
                <a:alpha val="40000"/>
              </a:prstClr>
            </a:outerShdw>
          </a:effectLst>
        </p:spPr>
      </p:pic>
    </p:spTree>
    <p:extLst>
      <p:ext uri="{BB962C8B-B14F-4D97-AF65-F5344CB8AC3E}">
        <p14:creationId xmlns:p14="http://schemas.microsoft.com/office/powerpoint/2010/main" val="221358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017CC-D50A-E34D-B868-5BC7CBE118A3}"/>
              </a:ext>
            </a:extLst>
          </p:cNvPr>
          <p:cNvPicPr>
            <a:picLocks noChangeAspect="1"/>
          </p:cNvPicPr>
          <p:nvPr/>
        </p:nvPicPr>
        <p:blipFill>
          <a:blip r:embed="rId2">
            <a:alphaModFix amt="10000"/>
            <a:extLst>
              <a:ext uri="{28A0092B-C50C-407E-A947-70E740481C1C}">
                <a14:useLocalDpi xmlns:a14="http://schemas.microsoft.com/office/drawing/2010/main"/>
              </a:ext>
            </a:extLst>
          </a:blip>
          <a:srcRect/>
          <a:stretch/>
        </p:blipFill>
        <p:spPr>
          <a:xfrm>
            <a:off x="0" y="0"/>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03655" y="121508"/>
            <a:ext cx="3896488"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Case Study: RLS Law</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94270" y="620130"/>
            <a:ext cx="3571103"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864D5A-7584-3F48-A998-49E1E9B3F634}"/>
              </a:ext>
            </a:extLst>
          </p:cNvPr>
          <p:cNvSpPr txBox="1"/>
          <p:nvPr/>
        </p:nvSpPr>
        <p:spPr>
          <a:xfrm>
            <a:off x="424246" y="740604"/>
            <a:ext cx="11565926" cy="2831544"/>
          </a:xfrm>
          <a:prstGeom prst="rect">
            <a:avLst/>
          </a:prstGeom>
          <a:noFill/>
        </p:spPr>
        <p:txBody>
          <a:bodyPr wrap="square" rtlCol="0">
            <a:spAutoFit/>
          </a:bodyPr>
          <a:lstStyle/>
          <a:p>
            <a:r>
              <a:rPr lang="en-GB" u="sng" dirty="0">
                <a:solidFill>
                  <a:srgbClr val="002846"/>
                </a:solidFill>
                <a:latin typeface="Poppins" pitchFamily="2" charset="77"/>
                <a:cs typeface="Poppins" pitchFamily="2" charset="77"/>
              </a:rPr>
              <a:t>Our Task</a:t>
            </a:r>
          </a:p>
          <a:p>
            <a:pPr marL="285750" indent="-285750">
              <a:buFont typeface="Arial" panose="020B0604020202020204" pitchFamily="34" charset="0"/>
              <a:buChar char="•"/>
            </a:pPr>
            <a:r>
              <a:rPr lang="en-GB" sz="1600" dirty="0">
                <a:solidFill>
                  <a:srgbClr val="002846"/>
                </a:solidFill>
                <a:latin typeface="Poppins" pitchFamily="2" charset="77"/>
                <a:cs typeface="Poppins" pitchFamily="2" charset="77"/>
              </a:rPr>
              <a:t>The firm’s partners have come to realise that a hybrid working strategy </a:t>
            </a:r>
          </a:p>
          <a:p>
            <a:r>
              <a:rPr lang="en-GB" sz="1600" dirty="0">
                <a:solidFill>
                  <a:srgbClr val="002846"/>
                </a:solidFill>
                <a:latin typeface="Poppins" pitchFamily="2" charset="77"/>
                <a:cs typeface="Poppins" pitchFamily="2" charset="77"/>
              </a:rPr>
              <a:t>     could be of significant benefit to their business and its people alike, </a:t>
            </a:r>
          </a:p>
          <a:p>
            <a:r>
              <a:rPr lang="en-GB" sz="1600" dirty="0">
                <a:solidFill>
                  <a:srgbClr val="002846"/>
                </a:solidFill>
                <a:latin typeface="Poppins" pitchFamily="2" charset="77"/>
                <a:cs typeface="Poppins" pitchFamily="2" charset="77"/>
              </a:rPr>
              <a:t>     but needed support with a guided implementation, to realise benefits </a:t>
            </a:r>
          </a:p>
          <a:p>
            <a:r>
              <a:rPr lang="en-GB" sz="1600" dirty="0">
                <a:solidFill>
                  <a:srgbClr val="002846"/>
                </a:solidFill>
                <a:latin typeface="Poppins" pitchFamily="2" charset="77"/>
                <a:cs typeface="Poppins" pitchFamily="2" charset="77"/>
              </a:rPr>
              <a:t>     and achieve long term sustainability.</a:t>
            </a:r>
          </a:p>
          <a:p>
            <a:r>
              <a:rPr lang="en-GB" sz="1600" dirty="0">
                <a:solidFill>
                  <a:srgbClr val="002846"/>
                </a:solidFill>
                <a:latin typeface="Poppins" pitchFamily="2" charset="77"/>
                <a:cs typeface="Poppins" pitchFamily="2" charset="77"/>
              </a:rPr>
              <a:t>​</a:t>
            </a:r>
          </a:p>
          <a:p>
            <a:pPr marL="285750" indent="-285750">
              <a:buFont typeface="Arial" panose="020B0604020202020204" pitchFamily="34" charset="0"/>
              <a:buChar char="•"/>
            </a:pPr>
            <a:r>
              <a:rPr lang="en-GB" sz="1600" dirty="0">
                <a:solidFill>
                  <a:srgbClr val="002846"/>
                </a:solidFill>
                <a:latin typeface="Poppins" pitchFamily="2" charset="77"/>
                <a:cs typeface="Poppins" pitchFamily="2" charset="77"/>
              </a:rPr>
              <a:t>Pre-pandemic the business operated with a structure which allowed a level of flexible working for certain staff, but their office space continued to accommodate everyone in the business together.</a:t>
            </a:r>
          </a:p>
          <a:p>
            <a:r>
              <a:rPr lang="en-GB" sz="1600" dirty="0">
                <a:solidFill>
                  <a:srgbClr val="002846"/>
                </a:solidFill>
                <a:latin typeface="Poppins" pitchFamily="2" charset="77"/>
                <a:cs typeface="Poppins" pitchFamily="2" charset="77"/>
              </a:rPr>
              <a:t>​</a:t>
            </a:r>
          </a:p>
          <a:p>
            <a:pPr marL="285750" indent="-285750">
              <a:buFont typeface="Arial" panose="020B0604020202020204" pitchFamily="34" charset="0"/>
              <a:buChar char="•"/>
            </a:pPr>
            <a:r>
              <a:rPr lang="en-GB" sz="1600" dirty="0">
                <a:solidFill>
                  <a:srgbClr val="002846"/>
                </a:solidFill>
                <a:latin typeface="Poppins" pitchFamily="2" charset="77"/>
                <a:cs typeface="Poppins" pitchFamily="2" charset="77"/>
              </a:rPr>
              <a:t>Technology become an issue as the needs from working remotely are different, RLS had secured a proposal from an IT Contractor but were keen to understand how </a:t>
            </a:r>
            <a:r>
              <a:rPr lang="en-GB" sz="1600" dirty="0" err="1">
                <a:solidFill>
                  <a:srgbClr val="002846"/>
                </a:solidFill>
                <a:latin typeface="Poppins" pitchFamily="2" charset="77"/>
                <a:cs typeface="Poppins" pitchFamily="2" charset="77"/>
              </a:rPr>
              <a:t>intelliHub</a:t>
            </a:r>
            <a:r>
              <a:rPr lang="en-GB" sz="1600" dirty="0">
                <a:solidFill>
                  <a:srgbClr val="002846"/>
                </a:solidFill>
                <a:latin typeface="Poppins" pitchFamily="2" charset="77"/>
                <a:cs typeface="Poppins" pitchFamily="2" charset="77"/>
              </a:rPr>
              <a:t> would recommend proceeding.</a:t>
            </a:r>
          </a:p>
        </p:txBody>
      </p:sp>
      <p:pic>
        <p:nvPicPr>
          <p:cNvPr id="28" name="Picture 27" descr="Logo, company name&#10;&#10;Description automatically generated">
            <a:extLst>
              <a:ext uri="{FF2B5EF4-FFF2-40B4-BE49-F238E27FC236}">
                <a16:creationId xmlns:a16="http://schemas.microsoft.com/office/drawing/2014/main" id="{EA6351D4-7520-084E-8C67-48C597345AB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461422" y="121508"/>
            <a:ext cx="3306331" cy="1653624"/>
          </a:xfrm>
          <a:prstGeom prst="rect">
            <a:avLst/>
          </a:prstGeom>
        </p:spPr>
      </p:pic>
      <p:sp>
        <p:nvSpPr>
          <p:cNvPr id="29" name="TextBox 28">
            <a:extLst>
              <a:ext uri="{FF2B5EF4-FFF2-40B4-BE49-F238E27FC236}">
                <a16:creationId xmlns:a16="http://schemas.microsoft.com/office/drawing/2014/main" id="{8EFF96F7-E44E-E846-8CB7-BCD52870A530}"/>
              </a:ext>
            </a:extLst>
          </p:cNvPr>
          <p:cNvSpPr txBox="1"/>
          <p:nvPr/>
        </p:nvSpPr>
        <p:spPr>
          <a:xfrm>
            <a:off x="403655" y="4404613"/>
            <a:ext cx="11364093" cy="1908215"/>
          </a:xfrm>
          <a:prstGeom prst="rect">
            <a:avLst/>
          </a:prstGeom>
          <a:noFill/>
        </p:spPr>
        <p:txBody>
          <a:bodyPr wrap="square" rtlCol="0">
            <a:spAutoFit/>
          </a:bodyPr>
          <a:lstStyle/>
          <a:p>
            <a:r>
              <a:rPr lang="en-GB" u="sng" dirty="0">
                <a:solidFill>
                  <a:srgbClr val="002846"/>
                </a:solidFill>
                <a:latin typeface="Poppins" pitchFamily="2" charset="77"/>
                <a:cs typeface="Poppins" pitchFamily="2" charset="77"/>
              </a:rPr>
              <a:t>Tangible Benefits</a:t>
            </a:r>
          </a:p>
          <a:p>
            <a:r>
              <a:rPr lang="en-GB" sz="1600" dirty="0">
                <a:solidFill>
                  <a:srgbClr val="002846"/>
                </a:solidFill>
                <a:latin typeface="Poppins" pitchFamily="2" charset="77"/>
                <a:cs typeface="Poppins" pitchFamily="2" charset="77"/>
              </a:rPr>
              <a:t>Partners at RLS Law are to action </a:t>
            </a:r>
            <a:r>
              <a:rPr lang="en-GB" sz="1600" dirty="0" err="1">
                <a:solidFill>
                  <a:srgbClr val="002846"/>
                </a:solidFill>
                <a:latin typeface="Poppins" pitchFamily="2" charset="77"/>
                <a:cs typeface="Poppins" pitchFamily="2" charset="77"/>
              </a:rPr>
              <a:t>intelliHub's</a:t>
            </a:r>
            <a:r>
              <a:rPr lang="en-GB" sz="1600" dirty="0">
                <a:solidFill>
                  <a:srgbClr val="002846"/>
                </a:solidFill>
                <a:latin typeface="Poppins" pitchFamily="2" charset="77"/>
                <a:cs typeface="Poppins" pitchFamily="2" charset="77"/>
              </a:rPr>
              <a:t> recommendations with a view to implementing changes in line with an upcoming lease break. If </a:t>
            </a:r>
            <a:r>
              <a:rPr lang="en-GB" sz="1600" dirty="0" err="1">
                <a:solidFill>
                  <a:srgbClr val="002846"/>
                </a:solidFill>
                <a:latin typeface="Poppins" pitchFamily="2" charset="77"/>
                <a:cs typeface="Poppins" pitchFamily="2" charset="77"/>
              </a:rPr>
              <a:t>intelliHub’s</a:t>
            </a:r>
            <a:r>
              <a:rPr lang="en-GB" sz="1600" dirty="0">
                <a:solidFill>
                  <a:srgbClr val="002846"/>
                </a:solidFill>
                <a:latin typeface="Poppins" pitchFamily="2" charset="77"/>
                <a:cs typeface="Poppins" pitchFamily="2" charset="77"/>
              </a:rPr>
              <a:t> recommendations are implemented RLS will deliver:</a:t>
            </a:r>
          </a:p>
          <a:p>
            <a:r>
              <a:rPr lang="en-GB" sz="1600" dirty="0">
                <a:solidFill>
                  <a:srgbClr val="002846"/>
                </a:solidFill>
                <a:latin typeface="Poppins" pitchFamily="2" charset="77"/>
                <a:cs typeface="Poppins" pitchFamily="2" charset="77"/>
              </a:rPr>
              <a:t>​</a:t>
            </a:r>
          </a:p>
          <a:p>
            <a:pPr marL="285750" indent="-285750">
              <a:buFont typeface="Arial" panose="020B0604020202020204" pitchFamily="34" charset="0"/>
              <a:buChar char="•"/>
            </a:pPr>
            <a:r>
              <a:rPr lang="en-GB" sz="1600" dirty="0">
                <a:solidFill>
                  <a:srgbClr val="002846"/>
                </a:solidFill>
                <a:latin typeface="Poppins" pitchFamily="2" charset="77"/>
                <a:cs typeface="Poppins" pitchFamily="2" charset="77"/>
              </a:rPr>
              <a:t>Up to </a:t>
            </a:r>
            <a:r>
              <a:rPr lang="en-GB" sz="2000" b="1" dirty="0">
                <a:solidFill>
                  <a:srgbClr val="002846"/>
                </a:solidFill>
                <a:latin typeface="Poppins" pitchFamily="2" charset="77"/>
                <a:cs typeface="Poppins" pitchFamily="2" charset="77"/>
              </a:rPr>
              <a:t>43%</a:t>
            </a:r>
            <a:r>
              <a:rPr lang="en-GB" sz="1600" dirty="0">
                <a:solidFill>
                  <a:srgbClr val="002846"/>
                </a:solidFill>
                <a:latin typeface="Poppins" pitchFamily="2" charset="77"/>
                <a:cs typeface="Poppins" pitchFamily="2" charset="77"/>
              </a:rPr>
              <a:t> savings per annum or rent, this would far exceed the costs of…</a:t>
            </a:r>
          </a:p>
          <a:p>
            <a:r>
              <a:rPr lang="en-GB" sz="1600" dirty="0">
                <a:solidFill>
                  <a:srgbClr val="002846"/>
                </a:solidFill>
                <a:latin typeface="Poppins" pitchFamily="2" charset="77"/>
                <a:cs typeface="Poppins" pitchFamily="2" charset="77"/>
              </a:rPr>
              <a:t>​</a:t>
            </a:r>
          </a:p>
          <a:p>
            <a:pPr marL="285750" indent="-285750">
              <a:buFont typeface="Arial" panose="020B0604020202020204" pitchFamily="34" charset="0"/>
              <a:buChar char="•"/>
            </a:pPr>
            <a:r>
              <a:rPr lang="en-GB" sz="1600" dirty="0">
                <a:solidFill>
                  <a:srgbClr val="002846"/>
                </a:solidFill>
                <a:latin typeface="Poppins" pitchFamily="2" charset="77"/>
                <a:cs typeface="Poppins" pitchFamily="2" charset="77"/>
              </a:rPr>
              <a:t>IT transformation which could save RLS 75% of the costs, compared to the original proposal. </a:t>
            </a:r>
          </a:p>
        </p:txBody>
      </p:sp>
    </p:spTree>
    <p:extLst>
      <p:ext uri="{BB962C8B-B14F-4D97-AF65-F5344CB8AC3E}">
        <p14:creationId xmlns:p14="http://schemas.microsoft.com/office/powerpoint/2010/main" val="162708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017CC-D50A-E34D-B868-5BC7CBE118A3}"/>
              </a:ext>
            </a:extLst>
          </p:cNvPr>
          <p:cNvPicPr>
            <a:picLocks noChangeAspect="1"/>
          </p:cNvPicPr>
          <p:nvPr/>
        </p:nvPicPr>
        <p:blipFill>
          <a:blip r:embed="rId2">
            <a:alphaModFix amt="10000"/>
            <a:extLst>
              <a:ext uri="{28A0092B-C50C-407E-A947-70E740481C1C}">
                <a14:useLocalDpi xmlns:a14="http://schemas.microsoft.com/office/drawing/2010/main"/>
              </a:ext>
            </a:extLst>
          </a:blip>
          <a:srcRect/>
          <a:stretch/>
        </p:blipFill>
        <p:spPr>
          <a:xfrm>
            <a:off x="0" y="0"/>
            <a:ext cx="12192000" cy="6857999"/>
          </a:xfrm>
          <a:prstGeom prst="rect">
            <a:avLst/>
          </a:prstGeom>
          <a:solidFill>
            <a:schemeClr val="bg1">
              <a:lumMod val="95000"/>
            </a:schemeClr>
          </a:solidFill>
        </p:spPr>
      </p:pic>
      <p:cxnSp>
        <p:nvCxnSpPr>
          <p:cNvPr id="8" name="Straight Connector 7">
            <a:extLst>
              <a:ext uri="{FF2B5EF4-FFF2-40B4-BE49-F238E27FC236}">
                <a16:creationId xmlns:a16="http://schemas.microsoft.com/office/drawing/2014/main" id="{D7DCF12F-E5E0-0B48-B77B-1DCFC2C838BE}"/>
              </a:ext>
            </a:extLst>
          </p:cNvPr>
          <p:cNvCxnSpPr/>
          <p:nvPr/>
        </p:nvCxnSpPr>
        <p:spPr>
          <a:xfrm>
            <a:off x="201827" y="0"/>
            <a:ext cx="0" cy="6858000"/>
          </a:xfrm>
          <a:prstGeom prst="line">
            <a:avLst/>
          </a:prstGeom>
          <a:ln w="38100">
            <a:solidFill>
              <a:srgbClr val="0028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487531-69B5-5A47-9EF5-AE526F3A14EA}"/>
              </a:ext>
            </a:extLst>
          </p:cNvPr>
          <p:cNvCxnSpPr>
            <a:cxnSpLocks/>
          </p:cNvCxnSpPr>
          <p:nvPr/>
        </p:nvCxnSpPr>
        <p:spPr>
          <a:xfrm flipH="1">
            <a:off x="0" y="6614984"/>
            <a:ext cx="12192000" cy="0"/>
          </a:xfrm>
          <a:prstGeom prst="line">
            <a:avLst/>
          </a:prstGeom>
          <a:ln w="38100">
            <a:solidFill>
              <a:srgbClr val="006B8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030A4E-B70F-784F-B2F3-99535B320DE6}"/>
              </a:ext>
            </a:extLst>
          </p:cNvPr>
          <p:cNvSpPr txBox="1"/>
          <p:nvPr/>
        </p:nvSpPr>
        <p:spPr>
          <a:xfrm>
            <a:off x="435137" y="121508"/>
            <a:ext cx="3896488" cy="523220"/>
          </a:xfrm>
          <a:prstGeom prst="rect">
            <a:avLst/>
          </a:prstGeom>
          <a:noFill/>
        </p:spPr>
        <p:txBody>
          <a:bodyPr wrap="square" rtlCol="0">
            <a:spAutoFit/>
          </a:bodyPr>
          <a:lstStyle/>
          <a:p>
            <a:r>
              <a:rPr lang="en-GB" sz="2800" dirty="0">
                <a:solidFill>
                  <a:srgbClr val="002846"/>
                </a:solidFill>
                <a:latin typeface="Poppins" pitchFamily="2" charset="77"/>
                <a:cs typeface="Poppins" pitchFamily="2" charset="77"/>
              </a:rPr>
              <a:t>RLS said:</a:t>
            </a:r>
          </a:p>
        </p:txBody>
      </p:sp>
      <p:cxnSp>
        <p:nvCxnSpPr>
          <p:cNvPr id="4" name="Straight Connector 3">
            <a:extLst>
              <a:ext uri="{FF2B5EF4-FFF2-40B4-BE49-F238E27FC236}">
                <a16:creationId xmlns:a16="http://schemas.microsoft.com/office/drawing/2014/main" id="{6EFEB1FF-A8E4-1C4A-BA49-2CFD700B9F80}"/>
              </a:ext>
            </a:extLst>
          </p:cNvPr>
          <p:cNvCxnSpPr>
            <a:cxnSpLocks/>
          </p:cNvCxnSpPr>
          <p:nvPr/>
        </p:nvCxnSpPr>
        <p:spPr>
          <a:xfrm>
            <a:off x="494270" y="620130"/>
            <a:ext cx="1532238" cy="0"/>
          </a:xfrm>
          <a:prstGeom prst="line">
            <a:avLst/>
          </a:prstGeom>
          <a:ln w="31750">
            <a:solidFill>
              <a:srgbClr val="006B8B"/>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864D5A-7584-3F48-A998-49E1E9B3F634}"/>
              </a:ext>
            </a:extLst>
          </p:cNvPr>
          <p:cNvSpPr txBox="1"/>
          <p:nvPr/>
        </p:nvSpPr>
        <p:spPr>
          <a:xfrm>
            <a:off x="494270" y="1334565"/>
            <a:ext cx="11565926" cy="3139321"/>
          </a:xfrm>
          <a:prstGeom prst="rect">
            <a:avLst/>
          </a:prstGeom>
          <a:noFill/>
        </p:spPr>
        <p:txBody>
          <a:bodyPr wrap="square" rtlCol="0">
            <a:spAutoFit/>
          </a:bodyPr>
          <a:lstStyle/>
          <a:p>
            <a:pPr fontAlgn="t"/>
            <a:r>
              <a:rPr lang="en-GB" dirty="0">
                <a:solidFill>
                  <a:srgbClr val="002846"/>
                </a:solidFill>
                <a:latin typeface="Poppins" pitchFamily="2" charset="77"/>
                <a:cs typeface="Poppins" pitchFamily="2" charset="77"/>
              </a:rPr>
              <a:t>The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team did a fantastic job for us. They spoke to our whole team to really understand the needs and wants of both the business and the staff, and in doing so put together a flexible work strategy that works for both the employers and the employees, to drive productivity and at the same time keep employees happy.  </a:t>
            </a:r>
          </a:p>
          <a:p>
            <a:pPr fontAlgn="t"/>
            <a:endParaRPr lang="en-GB" dirty="0">
              <a:solidFill>
                <a:srgbClr val="002846"/>
              </a:solidFill>
              <a:latin typeface="Poppins" pitchFamily="2" charset="77"/>
              <a:cs typeface="Poppins" pitchFamily="2" charset="77"/>
            </a:endParaRPr>
          </a:p>
          <a:p>
            <a:pPr fontAlgn="t"/>
            <a:r>
              <a:rPr lang="en-GB" dirty="0">
                <a:solidFill>
                  <a:srgbClr val="002846"/>
                </a:solidFill>
                <a:latin typeface="Poppins" pitchFamily="2" charset="77"/>
                <a:cs typeface="Poppins" pitchFamily="2" charset="77"/>
              </a:rPr>
              <a:t>The fact that external consultants were appointed to consider the wellbeing of the staff and their desired future working arrangements was well received by our team and reflected well on our company.   </a:t>
            </a:r>
          </a:p>
          <a:p>
            <a:pPr fontAlgn="t"/>
            <a:endParaRPr lang="en-GB" dirty="0">
              <a:solidFill>
                <a:srgbClr val="002846"/>
              </a:solidFill>
              <a:latin typeface="Poppins" pitchFamily="2" charset="77"/>
              <a:cs typeface="Poppins" pitchFamily="2" charset="77"/>
            </a:endParaRPr>
          </a:p>
          <a:p>
            <a:pPr fontAlgn="t"/>
            <a:r>
              <a:rPr lang="en-GB" dirty="0">
                <a:solidFill>
                  <a:srgbClr val="002846"/>
                </a:solidFill>
                <a:latin typeface="Poppins" pitchFamily="2" charset="77"/>
                <a:cs typeface="Poppins" pitchFamily="2" charset="77"/>
              </a:rPr>
              <a:t>The report prepared by </a:t>
            </a:r>
            <a:r>
              <a:rPr lang="en-GB" dirty="0" err="1">
                <a:solidFill>
                  <a:srgbClr val="002846"/>
                </a:solidFill>
                <a:latin typeface="Poppins" pitchFamily="2" charset="77"/>
                <a:cs typeface="Poppins" pitchFamily="2" charset="77"/>
              </a:rPr>
              <a:t>IntelliHub</a:t>
            </a:r>
            <a:r>
              <a:rPr lang="en-GB" dirty="0">
                <a:solidFill>
                  <a:srgbClr val="002846"/>
                </a:solidFill>
                <a:latin typeface="Poppins" pitchFamily="2" charset="77"/>
                <a:cs typeface="Poppins" pitchFamily="2" charset="77"/>
              </a:rPr>
              <a:t> gives us a clear strategy that equips us well for a future of a office / home hybrid working in this fast changing world.”</a:t>
            </a:r>
          </a:p>
        </p:txBody>
      </p:sp>
      <p:pic>
        <p:nvPicPr>
          <p:cNvPr id="28" name="Picture 27" descr="Logo, company name&#10;&#10;Description automatically generated">
            <a:extLst>
              <a:ext uri="{FF2B5EF4-FFF2-40B4-BE49-F238E27FC236}">
                <a16:creationId xmlns:a16="http://schemas.microsoft.com/office/drawing/2014/main" id="{EA6351D4-7520-084E-8C67-48C597345AB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971008" y="4911841"/>
            <a:ext cx="2586679" cy="1293698"/>
          </a:xfrm>
          <a:prstGeom prst="rect">
            <a:avLst/>
          </a:prstGeom>
        </p:spPr>
      </p:pic>
      <p:sp>
        <p:nvSpPr>
          <p:cNvPr id="6" name="TextBox 5">
            <a:extLst>
              <a:ext uri="{FF2B5EF4-FFF2-40B4-BE49-F238E27FC236}">
                <a16:creationId xmlns:a16="http://schemas.microsoft.com/office/drawing/2014/main" id="{53461F9B-22C6-E24F-8E01-4F549A469D0F}"/>
              </a:ext>
            </a:extLst>
          </p:cNvPr>
          <p:cNvSpPr txBox="1"/>
          <p:nvPr/>
        </p:nvSpPr>
        <p:spPr>
          <a:xfrm>
            <a:off x="832601" y="5374024"/>
            <a:ext cx="5073927" cy="369332"/>
          </a:xfrm>
          <a:prstGeom prst="rect">
            <a:avLst/>
          </a:prstGeom>
          <a:noFill/>
        </p:spPr>
        <p:txBody>
          <a:bodyPr wrap="square" rtlCol="0">
            <a:spAutoFit/>
          </a:bodyPr>
          <a:lstStyle/>
          <a:p>
            <a:pPr marL="285750" indent="-285750">
              <a:buFontTx/>
              <a:buChar char="-"/>
            </a:pPr>
            <a:r>
              <a:rPr lang="en-GB" dirty="0">
                <a:solidFill>
                  <a:srgbClr val="006B8B"/>
                </a:solidFill>
                <a:latin typeface="Poppins" pitchFamily="2" charset="77"/>
                <a:cs typeface="Poppins" pitchFamily="2" charset="77"/>
              </a:rPr>
              <a:t>Julien </a:t>
            </a:r>
            <a:r>
              <a:rPr lang="en-GB" dirty="0" err="1">
                <a:solidFill>
                  <a:srgbClr val="006B8B"/>
                </a:solidFill>
                <a:latin typeface="Poppins" pitchFamily="2" charset="77"/>
                <a:cs typeface="Poppins" pitchFamily="2" charset="77"/>
              </a:rPr>
              <a:t>Rutler</a:t>
            </a:r>
            <a:r>
              <a:rPr lang="en-GB" dirty="0">
                <a:solidFill>
                  <a:srgbClr val="006B8B"/>
                </a:solidFill>
                <a:latin typeface="Poppins" pitchFamily="2" charset="77"/>
                <a:cs typeface="Poppins" pitchFamily="2" charset="77"/>
              </a:rPr>
              <a:t>, </a:t>
            </a:r>
            <a:r>
              <a:rPr lang="en-US" kern="0" dirty="0">
                <a:solidFill>
                  <a:srgbClr val="006B8B"/>
                </a:solidFill>
                <a:latin typeface="Poppins" pitchFamily="2" charset="77"/>
                <a:cs typeface="Poppins" pitchFamily="2" charset="77"/>
              </a:rPr>
              <a:t>Managing Partner; RLS Law.</a:t>
            </a:r>
          </a:p>
        </p:txBody>
      </p:sp>
    </p:spTree>
    <p:extLst>
      <p:ext uri="{BB962C8B-B14F-4D97-AF65-F5344CB8AC3E}">
        <p14:creationId xmlns:p14="http://schemas.microsoft.com/office/powerpoint/2010/main" val="3584352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1109</Words>
  <Application>Microsoft Macintosh PowerPoint</Application>
  <PresentationFormat>Widescreen</PresentationFormat>
  <Paragraphs>106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McBrown</dc:creator>
  <cp:lastModifiedBy>Benjamin McBrown</cp:lastModifiedBy>
  <cp:revision>1</cp:revision>
  <dcterms:created xsi:type="dcterms:W3CDTF">2021-10-04T14:20:59Z</dcterms:created>
  <dcterms:modified xsi:type="dcterms:W3CDTF">2021-10-05T18:02:23Z</dcterms:modified>
</cp:coreProperties>
</file>